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7" r:id="rId2"/>
    <p:sldId id="258" r:id="rId3"/>
    <p:sldId id="276" r:id="rId4"/>
    <p:sldId id="259" r:id="rId5"/>
    <p:sldId id="264" r:id="rId6"/>
    <p:sldId id="266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63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eg>
</file>

<file path=ppt/media/image2.png>
</file>

<file path=ppt/media/image20.png>
</file>

<file path=ppt/media/image21.sv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BEABE-00CE-4D5F-B8BB-384E475AB9F9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6F1218-AACA-4F6D-A63A-FD7252958C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164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817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825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5250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7432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643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758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279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502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616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500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913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063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3179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1391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3574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2952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2835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2296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1480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2817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3772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927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1731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0886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26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504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508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447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125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085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Mixed modeling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6F1218-AACA-4F6D-A63A-FD7252958C3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709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F675A-F06F-E96A-789F-580BF7154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B75FF9-A0FD-47C9-3643-030ACF134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73382F-9E42-ACAC-9C69-A96F4D918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129A3F-1E6F-BFD5-589C-ADB835DDB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39E079-BF1C-F250-7681-142AEF2A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01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8FD14C-92CF-9DBA-C8C3-FC7BCB3A6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98E5D8-CEF1-4DBC-1D02-914127EB5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4320AA-8B48-5570-BF09-746CA20E2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100E2-46B0-719A-01A2-0F2FF14F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5A030C-9E5C-923E-1935-7B420E3F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4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9A06FBF-2D81-A263-7A52-02C33BA671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C68905-7111-30D4-2222-19128133E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7A7236-F2AF-EF54-23F6-1326E9A2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87144-F1F3-162F-5326-B2A651AE4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FE77B5-CF24-0962-3FA5-F5A39A0FC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138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59F003-CBD2-DCCF-4C0D-3D524F30E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D910B6-BBC2-D5B9-78D1-E53632C5C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0E83B1-2075-FE33-19CF-37C7DD4F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D540FF-6FC6-B926-9DD8-1CA4586FD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28066A-0917-A2DC-69F7-821D9B21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42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265CFA-55BE-5FF7-46F6-20BFEC65C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846856-6AB9-812E-6CE0-D38C0CE3A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742A9-B75C-350A-6B9E-8C2657E51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AB251B-8140-EFEA-92F7-709AB96C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393B1C-D95B-3540-EBAC-8A6B93D53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50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D10D8C-7C1E-F0E9-48E4-F7ED9D33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8B25BB-3F03-69E6-F65C-9D97663CA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C27B32-69A7-470F-4628-7CE24C766F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58F3A6-6C46-476C-C83C-B2EF92C7F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672FAD-17B1-2409-A717-3CAD04F8E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71B0E7-EECB-D890-DEC7-45E1E6889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682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F3C18-C98A-3B30-F58F-5906D9226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45463C-C89A-BC06-58C7-E8030756F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8D90CAA-53B9-79FC-AD78-F3E56CD3B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615FB46-56AE-5D7A-47A6-0E436B1CA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28F4DF-DB05-0E39-E0D3-A9A326B6A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F47843-72ED-5872-E2E1-D625E8DD5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0F7AB89-E057-89CD-DD87-B7C434066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142347-AD8E-18C4-558F-009E38CB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453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92BAC-42ED-9031-69C5-5C04316A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49DE65-0C72-74BC-A646-EF44EBE00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BA2AA6-3762-CEA1-5478-C637413C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E97B643-3358-1416-9086-7A018B41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93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401938-1BD2-4EA7-70BE-D95DD1F29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86AC88-F0DA-6D90-293B-26B451575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5C7E5D-4AAC-A4F8-6533-A53506B2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382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0D807C-7EF7-5280-6270-F7D17231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A94D9D-A297-B6C8-3A67-7A14EC47F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E44602-F721-CE80-7E2F-68BDBDE46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D86495-DB51-3758-1608-3EE828FC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A13DEB-3AC1-9A32-667B-5D16B242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CB1B3B-2DCD-19F2-68F1-81C7014F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154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58965-D04D-74FD-E7FE-966B42AE2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AE24F18-CD7E-0D5E-BDEF-0770ECC34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917593-26A7-9B1C-9770-869679C4F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1176BB-9F1C-58D8-F1A6-57C528836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EAABAA-46C4-E507-3962-AFE4F440A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2186B7-F7AC-4BD5-2361-555D6D7C2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0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108BADB-458E-D101-E64D-2CD767DC6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748A96-EA95-5EDD-47EE-521D0533A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41913E-F0DE-0B4D-5FA7-FAEDB9FB2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1E016-7638-4A56-B2A3-F457AB200E88}" type="datetimeFigureOut">
              <a:rPr lang="zh-CN" altLang="en-US" smtClean="0"/>
              <a:t>2022/11/7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60C65-3AF4-A3A4-CE00-0C28BBD58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821290-00A1-AE86-379E-D8374FF5DD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C8C34-A4CA-4B92-9F15-9B9D68BBA4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681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ayka_tsuzuki@sjtu.edu.c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ymtl/pymtl3" TargetMode="Externa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verilator/verilator/pull/2505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il-archive.com/debian-bugs-rc@lists.debian.org/msg571592.html" TargetMode="Externa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271D115-D130-45D2-934D-AA3336AFBCD6}"/>
              </a:ext>
            </a:extLst>
          </p:cNvPr>
          <p:cNvSpPr/>
          <p:nvPr/>
        </p:nvSpPr>
        <p:spPr>
          <a:xfrm>
            <a:off x="0" y="1809343"/>
            <a:ext cx="12192000" cy="262647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03FF3A5-690B-4386-B27A-082ED191C9A8}"/>
              </a:ext>
            </a:extLst>
          </p:cNvPr>
          <p:cNvSpPr txBox="1"/>
          <p:nvPr/>
        </p:nvSpPr>
        <p:spPr>
          <a:xfrm>
            <a:off x="428015" y="2210843"/>
            <a:ext cx="1026268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/>
              <a:t>Lab #6</a:t>
            </a:r>
          </a:p>
          <a:p>
            <a:r>
              <a:rPr lang="en-US" altLang="zh-CN" sz="4000" b="1" dirty="0" err="1"/>
              <a:t>OpenROAD</a:t>
            </a:r>
            <a:endParaRPr lang="zh-CN" altLang="en-US" sz="40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C1E0203-B05C-441F-9E8E-6B85BC33BF83}"/>
              </a:ext>
            </a:extLst>
          </p:cNvPr>
          <p:cNvSpPr txBox="1"/>
          <p:nvPr/>
        </p:nvSpPr>
        <p:spPr>
          <a:xfrm>
            <a:off x="428015" y="3660908"/>
            <a:ext cx="4947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ECE4810J System-on-Chip Design</a:t>
            </a:r>
            <a:endParaRPr lang="zh-CN" altLang="en-US" sz="24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50127B-2368-40D5-AB25-F8797B9A3923}"/>
              </a:ext>
            </a:extLst>
          </p:cNvPr>
          <p:cNvSpPr txBox="1"/>
          <p:nvPr/>
        </p:nvSpPr>
        <p:spPr>
          <a:xfrm>
            <a:off x="4523293" y="5053086"/>
            <a:ext cx="31454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/>
              <a:t>Yihua Liu</a:t>
            </a:r>
          </a:p>
          <a:p>
            <a:pPr algn="ctr"/>
            <a:r>
              <a:rPr lang="en-US" altLang="zh-CN" sz="2000" b="1" dirty="0"/>
              <a:t>UM-SJTU Joint Institute</a:t>
            </a:r>
          </a:p>
          <a:p>
            <a:pPr algn="ctr"/>
            <a:r>
              <a:rPr lang="en-US" altLang="zh-CN" sz="2000" b="1" dirty="0">
                <a:hlinkClick r:id="rId2"/>
              </a:rPr>
              <a:t>ayka_tsuzuki@sjtu.edu.cn</a:t>
            </a:r>
            <a:endParaRPr lang="en-US" altLang="zh-CN" sz="2000" b="1" dirty="0"/>
          </a:p>
          <a:p>
            <a:pPr algn="ctr"/>
            <a:r>
              <a:rPr lang="en-US" altLang="zh-CN" sz="2000" b="1" dirty="0"/>
              <a:t>Nov. 7, 2022</a:t>
            </a:r>
            <a:endParaRPr lang="zh-CN" altLang="en-US" sz="2000" b="1" dirty="0"/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88981681-A087-4895-B825-DF72B0F35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5FCEF6-A4E5-4740-A263-843BD08C8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7189-E0FA-456B-8557-27CA8559F03D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3" name="图片 2" descr="形状&#10;&#10;中度可信度描述已自动生成">
            <a:extLst>
              <a:ext uri="{FF2B5EF4-FFF2-40B4-BE49-F238E27FC236}">
                <a16:creationId xmlns:a16="http://schemas.microsoft.com/office/drawing/2014/main" id="{B6B6629C-7112-DA70-CCCC-B1594BC1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980" y="2210843"/>
            <a:ext cx="2285005" cy="167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03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5678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Clock Tree Synthesis (CTS)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Clock trees are built and buffered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Reducing Skew (setup/hold time)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Inserting buffers for high fanout signals</a:t>
            </a:r>
            <a:endParaRPr lang="zh-CN" altLang="en-US" sz="24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Place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CTS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Route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D8C0C3E-D542-50B5-A60F-7007504E4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4503" y="1204161"/>
            <a:ext cx="4893919" cy="484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15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3422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Routing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Global Routing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Detail Routing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Routing optimization/fixing</a:t>
            </a:r>
            <a:endParaRPr lang="zh-CN" altLang="en-US" sz="24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Place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CTS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Route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F8D828C-4A22-F80F-FDAA-472371C90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954" y="1172922"/>
            <a:ext cx="5101757" cy="496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9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2965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Finish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063610"/>
            <a:ext cx="5382743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Parasitic extraction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Timing Signoff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Dummy Metal Fill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Export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Layout (GDS)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Netlist (Verilog)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Reports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 err="1"/>
              <a:t>KLayout</a:t>
            </a:r>
            <a:r>
              <a:rPr lang="en-US" altLang="zh-CN" sz="2400" dirty="0"/>
              <a:t> for GDS Export and Viewing</a:t>
            </a:r>
            <a:endParaRPr lang="zh-CN" altLang="en-US" sz="24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Place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CTS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Route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Finish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971F9B3D-7864-E6C5-D632-5F458B8A3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622" y="1210337"/>
            <a:ext cx="4900024" cy="491758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4EBEE9A-577A-C094-46D9-2A27EC38C0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54" y="4510243"/>
            <a:ext cx="1617681" cy="16176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5BA73D6-1576-2000-60D3-0EC090295A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4228" y="4464540"/>
            <a:ext cx="3190316" cy="166338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EA8942A-5699-E828-DDF8-3B919D956AAE}"/>
              </a:ext>
            </a:extLst>
          </p:cNvPr>
          <p:cNvSpPr/>
          <p:nvPr/>
        </p:nvSpPr>
        <p:spPr>
          <a:xfrm>
            <a:off x="8285969" y="4362759"/>
            <a:ext cx="301771" cy="205431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AE88B7B-766A-1C2E-3E3B-C23A64E622E1}"/>
              </a:ext>
            </a:extLst>
          </p:cNvPr>
          <p:cNvCxnSpPr/>
          <p:nvPr/>
        </p:nvCxnSpPr>
        <p:spPr>
          <a:xfrm flipV="1">
            <a:off x="5854544" y="4362759"/>
            <a:ext cx="2431425" cy="1017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8CA330F-EFCB-46FC-07E5-C1EF563AF8DD}"/>
              </a:ext>
            </a:extLst>
          </p:cNvPr>
          <p:cNvCxnSpPr>
            <a:cxnSpLocks/>
          </p:cNvCxnSpPr>
          <p:nvPr/>
        </p:nvCxnSpPr>
        <p:spPr>
          <a:xfrm flipV="1">
            <a:off x="5854544" y="4595526"/>
            <a:ext cx="2391525" cy="14815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139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4156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Verification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Design Rule Check (DRC)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Layout vs Schematic (LVS)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Back-annotated Simulations</a:t>
            </a:r>
            <a:endParaRPr lang="zh-CN" altLang="en-US" sz="24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Place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CTS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Route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Finish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Verification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18A35D0-1E32-DEDA-27F0-177C284E6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291" y="1553150"/>
            <a:ext cx="3771909" cy="402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335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10903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GDS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Ready to send to fab!</a:t>
            </a:r>
            <a:endParaRPr lang="zh-CN" altLang="en-US" sz="24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Place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CTS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Route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Finish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GDS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B7E6FE97-E88F-437D-CD64-6A31FC28F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532" y="1555812"/>
            <a:ext cx="6647221" cy="420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75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7377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OpenROAD</a:t>
            </a:r>
            <a:r>
              <a:rPr lang="en-US" altLang="zh-CN" sz="3600" b="1" dirty="0"/>
              <a:t>-flow-scripts Structure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OpenROAD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-flow-scripts/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docker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flow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designs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platforms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scripts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test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tutorials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|—— util</a:t>
            </a: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jenkins</a:t>
            </a:r>
            <a:endParaRPr lang="en-US" altLang="zh-CN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tools</a:t>
            </a:r>
            <a:endParaRPr lang="zh-CN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A69DB95-73AF-CCC0-2FB6-DB52AA7B9D68}"/>
              </a:ext>
            </a:extLst>
          </p:cNvPr>
          <p:cNvSpPr/>
          <p:nvPr/>
        </p:nvSpPr>
        <p:spPr>
          <a:xfrm>
            <a:off x="418289" y="1243786"/>
            <a:ext cx="4183207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8A9CD4-254F-783D-E88D-56F245D695CC}"/>
              </a:ext>
            </a:extLst>
          </p:cNvPr>
          <p:cNvSpPr/>
          <p:nvPr/>
        </p:nvSpPr>
        <p:spPr>
          <a:xfrm>
            <a:off x="1116796" y="1678889"/>
            <a:ext cx="1260377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F1144CC-92EA-C303-F797-4AA6096B0F67}"/>
              </a:ext>
            </a:extLst>
          </p:cNvPr>
          <p:cNvSpPr/>
          <p:nvPr/>
        </p:nvSpPr>
        <p:spPr>
          <a:xfrm>
            <a:off x="1116796" y="2149358"/>
            <a:ext cx="957809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3A7A74D-318D-273C-7E94-B0223891D657}"/>
              </a:ext>
            </a:extLst>
          </p:cNvPr>
          <p:cNvSpPr/>
          <p:nvPr/>
        </p:nvSpPr>
        <p:spPr>
          <a:xfrm>
            <a:off x="1907458" y="2584461"/>
            <a:ext cx="1406013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0BE1E8F-EC4C-2324-EB44-A29D992E4727}"/>
              </a:ext>
            </a:extLst>
          </p:cNvPr>
          <p:cNvSpPr/>
          <p:nvPr/>
        </p:nvSpPr>
        <p:spPr>
          <a:xfrm>
            <a:off x="1907458" y="3029957"/>
            <a:ext cx="1769807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0A5F795-4413-A2EB-2125-4185B56238BA}"/>
              </a:ext>
            </a:extLst>
          </p:cNvPr>
          <p:cNvSpPr/>
          <p:nvPr/>
        </p:nvSpPr>
        <p:spPr>
          <a:xfrm>
            <a:off x="1907458" y="3440087"/>
            <a:ext cx="1406013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B274394-294B-7058-8024-EB9F45C67065}"/>
              </a:ext>
            </a:extLst>
          </p:cNvPr>
          <p:cNvSpPr/>
          <p:nvPr/>
        </p:nvSpPr>
        <p:spPr>
          <a:xfrm>
            <a:off x="1914813" y="3910556"/>
            <a:ext cx="828388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C359EF4-97A9-ABD2-F9F3-960288596A0D}"/>
              </a:ext>
            </a:extLst>
          </p:cNvPr>
          <p:cNvSpPr/>
          <p:nvPr/>
        </p:nvSpPr>
        <p:spPr>
          <a:xfrm>
            <a:off x="1932001" y="4329275"/>
            <a:ext cx="1745264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4AE416C-44AC-4046-3FF7-9B463CC67F00}"/>
              </a:ext>
            </a:extLst>
          </p:cNvPr>
          <p:cNvSpPr/>
          <p:nvPr/>
        </p:nvSpPr>
        <p:spPr>
          <a:xfrm>
            <a:off x="1927205" y="4759364"/>
            <a:ext cx="828388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8F07583-D4B6-06F8-F992-6E12F0A1EEFF}"/>
              </a:ext>
            </a:extLst>
          </p:cNvPr>
          <p:cNvSpPr/>
          <p:nvPr/>
        </p:nvSpPr>
        <p:spPr>
          <a:xfrm>
            <a:off x="1142705" y="5185896"/>
            <a:ext cx="1437124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55889A1-4BAD-0D57-DE1C-8ACAFCB265DF}"/>
              </a:ext>
            </a:extLst>
          </p:cNvPr>
          <p:cNvSpPr/>
          <p:nvPr/>
        </p:nvSpPr>
        <p:spPr>
          <a:xfrm>
            <a:off x="1151042" y="5636326"/>
            <a:ext cx="1120210" cy="4704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BAC1DD-27FD-7224-237E-0D380C7452E2}"/>
              </a:ext>
            </a:extLst>
          </p:cNvPr>
          <p:cNvSpPr txBox="1"/>
          <p:nvPr/>
        </p:nvSpPr>
        <p:spPr>
          <a:xfrm>
            <a:off x="5165844" y="1252590"/>
            <a:ext cx="2347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Flow repository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BEC7D5B-9058-0ACF-FA8E-9BFE37E92E41}"/>
              </a:ext>
            </a:extLst>
          </p:cNvPr>
          <p:cNvSpPr txBox="1"/>
          <p:nvPr/>
        </p:nvSpPr>
        <p:spPr>
          <a:xfrm>
            <a:off x="2786997" y="1661490"/>
            <a:ext cx="4280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</a:rPr>
              <a:t>Dockerfiles</a:t>
            </a:r>
            <a:r>
              <a:rPr lang="en-US" altLang="zh-CN" sz="2400" b="1" dirty="0">
                <a:solidFill>
                  <a:srgbClr val="FF0000"/>
                </a:solidFill>
              </a:rPr>
              <a:t> (containerization)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C28E5CF-4E4F-D77A-8D9F-77F4F643C222}"/>
              </a:ext>
            </a:extLst>
          </p:cNvPr>
          <p:cNvSpPr txBox="1"/>
          <p:nvPr/>
        </p:nvSpPr>
        <p:spPr>
          <a:xfrm>
            <a:off x="2786997" y="2067527"/>
            <a:ext cx="4725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Flow – everything happens here!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06039C6-612B-66D6-0A6F-A358B702A068}"/>
              </a:ext>
            </a:extLst>
          </p:cNvPr>
          <p:cNvSpPr txBox="1"/>
          <p:nvPr/>
        </p:nvSpPr>
        <p:spPr>
          <a:xfrm>
            <a:off x="3516511" y="2548742"/>
            <a:ext cx="7328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Source RTL, configs, constraints for sample designs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B61094B-5376-24F7-A503-A14BD58F5399}"/>
              </a:ext>
            </a:extLst>
          </p:cNvPr>
          <p:cNvSpPr txBox="1"/>
          <p:nvPr/>
        </p:nvSpPr>
        <p:spPr>
          <a:xfrm>
            <a:off x="3801543" y="2977343"/>
            <a:ext cx="5902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Platform data (.lib, .</a:t>
            </a:r>
            <a:r>
              <a:rPr lang="en-US" altLang="zh-CN" sz="2400" b="1" dirty="0" err="1">
                <a:solidFill>
                  <a:srgbClr val="FF0000"/>
                </a:solidFill>
              </a:rPr>
              <a:t>lef</a:t>
            </a:r>
            <a:r>
              <a:rPr lang="en-US" altLang="zh-CN" sz="2400" b="1" dirty="0">
                <a:solidFill>
                  <a:srgbClr val="FF0000"/>
                </a:solidFill>
              </a:rPr>
              <a:t>, .</a:t>
            </a:r>
            <a:r>
              <a:rPr lang="en-US" altLang="zh-CN" sz="2400" b="1" dirty="0" err="1">
                <a:solidFill>
                  <a:srgbClr val="FF0000"/>
                </a:solidFill>
              </a:rPr>
              <a:t>gds</a:t>
            </a:r>
            <a:r>
              <a:rPr lang="en-US" altLang="zh-CN" sz="2400" b="1" dirty="0">
                <a:solidFill>
                  <a:srgbClr val="FF0000"/>
                </a:solidFill>
              </a:rPr>
              <a:t>, etc.), configs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F701743-4175-293F-2A5D-14D6104B8159}"/>
              </a:ext>
            </a:extLst>
          </p:cNvPr>
          <p:cNvSpPr txBox="1"/>
          <p:nvPr/>
        </p:nvSpPr>
        <p:spPr>
          <a:xfrm>
            <a:off x="3512235" y="3462670"/>
            <a:ext cx="4796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</a:rPr>
              <a:t>Tcl</a:t>
            </a:r>
            <a:r>
              <a:rPr lang="en-US" altLang="zh-CN" sz="2400" b="1" dirty="0">
                <a:solidFill>
                  <a:srgbClr val="FF0000"/>
                </a:solidFill>
              </a:rPr>
              <a:t> scripts for </a:t>
            </a:r>
            <a:r>
              <a:rPr lang="en-US" altLang="zh-CN" sz="2400" b="1" dirty="0" err="1">
                <a:solidFill>
                  <a:srgbClr val="FF0000"/>
                </a:solidFill>
              </a:rPr>
              <a:t>OpenROAD</a:t>
            </a:r>
            <a:r>
              <a:rPr lang="en-US" altLang="zh-CN" sz="2400" b="1" dirty="0">
                <a:solidFill>
                  <a:srgbClr val="FF0000"/>
                </a:solidFill>
              </a:rPr>
              <a:t>, </a:t>
            </a:r>
            <a:r>
              <a:rPr lang="en-US" altLang="zh-CN" sz="2400" b="1" dirty="0" err="1">
                <a:solidFill>
                  <a:srgbClr val="FF0000"/>
                </a:solidFill>
              </a:rPr>
              <a:t>yosys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2B1703C-EFE2-9D6C-CBDF-0D753B8A0A2F}"/>
              </a:ext>
            </a:extLst>
          </p:cNvPr>
          <p:cNvSpPr txBox="1"/>
          <p:nvPr/>
        </p:nvSpPr>
        <p:spPr>
          <a:xfrm>
            <a:off x="3214439" y="3880613"/>
            <a:ext cx="4298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Test scripts and run directory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743F0B4-7975-AED5-A0E9-78BD74C24200}"/>
              </a:ext>
            </a:extLst>
          </p:cNvPr>
          <p:cNvSpPr txBox="1"/>
          <p:nvPr/>
        </p:nvSpPr>
        <p:spPr>
          <a:xfrm>
            <a:off x="3774267" y="4340179"/>
            <a:ext cx="2321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Tutorials (WIP)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AAB5EE6-F8B5-92A8-B2A7-78F958B27077}"/>
              </a:ext>
            </a:extLst>
          </p:cNvPr>
          <p:cNvSpPr txBox="1"/>
          <p:nvPr/>
        </p:nvSpPr>
        <p:spPr>
          <a:xfrm>
            <a:off x="2872601" y="4764988"/>
            <a:ext cx="7694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Utility scripts (package issues, collect data, other misc.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D93763A-41D7-2907-9F09-AEE414B8A5C4}"/>
              </a:ext>
            </a:extLst>
          </p:cNvPr>
          <p:cNvSpPr txBox="1"/>
          <p:nvPr/>
        </p:nvSpPr>
        <p:spPr>
          <a:xfrm>
            <a:off x="2610464" y="5203472"/>
            <a:ext cx="3975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Continuous integration (CI)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3499285-95FE-E6AE-F907-7E2656FDBCCB}"/>
              </a:ext>
            </a:extLst>
          </p:cNvPr>
          <p:cNvSpPr txBox="1"/>
          <p:nvPr/>
        </p:nvSpPr>
        <p:spPr>
          <a:xfrm>
            <a:off x="2360404" y="5670731"/>
            <a:ext cx="5850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</a:rPr>
              <a:t>OpenROAD</a:t>
            </a:r>
            <a:r>
              <a:rPr lang="en-US" altLang="zh-CN" sz="2400" b="1" dirty="0">
                <a:solidFill>
                  <a:srgbClr val="FF0000"/>
                </a:solidFill>
              </a:rPr>
              <a:t>, </a:t>
            </a:r>
            <a:r>
              <a:rPr lang="en-US" altLang="zh-CN" sz="2400" b="1" dirty="0" err="1">
                <a:solidFill>
                  <a:srgbClr val="FF0000"/>
                </a:solidFill>
              </a:rPr>
              <a:t>yosys</a:t>
            </a:r>
            <a:r>
              <a:rPr lang="en-US" altLang="zh-CN" sz="2400" b="1" dirty="0">
                <a:solidFill>
                  <a:srgbClr val="FF0000"/>
                </a:solidFill>
              </a:rPr>
              <a:t> source repos; binaries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284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7667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Platform Configs vs. Design Configs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144394"/>
            <a:ext cx="5382743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platforms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  |——— [PLATFORM]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  |    |—— 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config.mk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|—— designs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|——— [PLATFORM]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|—— 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config.mk</a:t>
            </a:r>
            <a:endParaRPr lang="zh-CN" alt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6B944C-B8C4-6723-E907-39F2FD63AC5F}"/>
              </a:ext>
            </a:extLst>
          </p:cNvPr>
          <p:cNvSpPr txBox="1"/>
          <p:nvPr/>
        </p:nvSpPr>
        <p:spPr>
          <a:xfrm>
            <a:off x="418289" y="3687052"/>
            <a:ext cx="5382743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DESIGN_NAME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PLATFORM   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VERILOG_FILES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SDC_FILE     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DIE_AREA   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CORE_AREA   = …</a:t>
            </a:r>
          </a:p>
          <a:p>
            <a:pPr>
              <a:spcBef>
                <a:spcPts val="600"/>
              </a:spcBef>
            </a:pPr>
            <a:endParaRPr lang="en-US" altLang="zh-CN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PLACE_DENSITY = …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DF8B479-88A1-10B8-0F37-F9D47DB98110}"/>
              </a:ext>
            </a:extLst>
          </p:cNvPr>
          <p:cNvSpPr txBox="1"/>
          <p:nvPr/>
        </p:nvSpPr>
        <p:spPr>
          <a:xfrm>
            <a:off x="4739148" y="1083491"/>
            <a:ext cx="7216147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TECH_LEF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SC_LEF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LIB_FILES 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GDS_FILES = …</a:t>
            </a:r>
          </a:p>
          <a:p>
            <a:pPr>
              <a:spcBef>
                <a:spcPts val="600"/>
              </a:spcBef>
            </a:pPr>
            <a:endParaRPr lang="en-US" altLang="zh-CN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CELL_PAD_IN_SITES_GLOBAL_PLACEMENT ?= …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CELL_PAD_IN_SITES_DETAIL_PLACEMENT ?= …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PLACE_DENSITY ?= …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08FDA2-EC5E-B7E9-5B1E-086052A89CD2}"/>
              </a:ext>
            </a:extLst>
          </p:cNvPr>
          <p:cNvSpPr/>
          <p:nvPr/>
        </p:nvSpPr>
        <p:spPr>
          <a:xfrm>
            <a:off x="2444151" y="1913385"/>
            <a:ext cx="1498584" cy="3775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C7592E0-7820-E3DD-5FFF-1F914DE2837A}"/>
              </a:ext>
            </a:extLst>
          </p:cNvPr>
          <p:cNvSpPr/>
          <p:nvPr/>
        </p:nvSpPr>
        <p:spPr>
          <a:xfrm>
            <a:off x="2444151" y="3059908"/>
            <a:ext cx="1498584" cy="3775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B8DAF17-1C3C-8BFC-C468-B950EA2CC01F}"/>
              </a:ext>
            </a:extLst>
          </p:cNvPr>
          <p:cNvCxnSpPr>
            <a:stCxn id="9" idx="3"/>
          </p:cNvCxnSpPr>
          <p:nvPr/>
        </p:nvCxnSpPr>
        <p:spPr>
          <a:xfrm flipV="1">
            <a:off x="3942735" y="1913385"/>
            <a:ext cx="796413" cy="1887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D4D73A3-2EB8-C70C-55D9-F320CF3731AA}"/>
              </a:ext>
            </a:extLst>
          </p:cNvPr>
          <p:cNvCxnSpPr>
            <a:cxnSpLocks/>
          </p:cNvCxnSpPr>
          <p:nvPr/>
        </p:nvCxnSpPr>
        <p:spPr>
          <a:xfrm>
            <a:off x="3942735" y="2102151"/>
            <a:ext cx="796413" cy="14572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761F6F4-B2CC-E51D-21B0-835280E1334B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627069" y="3437440"/>
            <a:ext cx="566374" cy="3107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52281938-9729-66AC-FC45-6868CFA01727}"/>
              </a:ext>
            </a:extLst>
          </p:cNvPr>
          <p:cNvSpPr txBox="1"/>
          <p:nvPr/>
        </p:nvSpPr>
        <p:spPr>
          <a:xfrm>
            <a:off x="4340941" y="4260738"/>
            <a:ext cx="1795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Design files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A11B2B5-C006-D51E-2066-F85ABD787160}"/>
              </a:ext>
            </a:extLst>
          </p:cNvPr>
          <p:cNvSpPr txBox="1"/>
          <p:nvPr/>
        </p:nvSpPr>
        <p:spPr>
          <a:xfrm>
            <a:off x="4300316" y="6175756"/>
            <a:ext cx="3001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Parameter overrides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4223671-A868-95BF-CCCB-0771DA098F5A}"/>
              </a:ext>
            </a:extLst>
          </p:cNvPr>
          <p:cNvSpPr txBox="1"/>
          <p:nvPr/>
        </p:nvSpPr>
        <p:spPr>
          <a:xfrm>
            <a:off x="8954153" y="3799073"/>
            <a:ext cx="2018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Good default parameters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6D5A8A1-AE7F-0126-51B5-C57D0ED820B2}"/>
              </a:ext>
            </a:extLst>
          </p:cNvPr>
          <p:cNvSpPr txBox="1"/>
          <p:nvPr/>
        </p:nvSpPr>
        <p:spPr>
          <a:xfrm>
            <a:off x="8167793" y="1087801"/>
            <a:ext cx="2460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</a:rPr>
              <a:t>Technology files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429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D441DDA-A540-08B8-EC8A-F8E4E13FFEF0}"/>
              </a:ext>
            </a:extLst>
          </p:cNvPr>
          <p:cNvSpPr txBox="1"/>
          <p:nvPr/>
        </p:nvSpPr>
        <p:spPr>
          <a:xfrm>
            <a:off x="1804219" y="3295953"/>
            <a:ext cx="85835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/>
              <a:t>Debugging Common Design Problems</a:t>
            </a:r>
          </a:p>
        </p:txBody>
      </p:sp>
    </p:spTree>
    <p:extLst>
      <p:ext uri="{BB962C8B-B14F-4D97-AF65-F5344CB8AC3E}">
        <p14:creationId xmlns:p14="http://schemas.microsoft.com/office/powerpoint/2010/main" val="2141525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5713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What Do Messages Mean?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243786"/>
            <a:ext cx="8696214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INFO: Report data, status, or current progress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WARNING: Unexpected situation, but tools will do best to continue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Designer should fix warnings or validate they are benign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ERROR: Unexpected situation, tools cannot work around issue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CRIT: </a:t>
            </a:r>
            <a:r>
              <a:rPr lang="en-US" altLang="zh-CN" sz="2400" dirty="0" err="1"/>
              <a:t>openroad</a:t>
            </a:r>
            <a:r>
              <a:rPr lang="en-US" altLang="zh-CN" sz="2400" dirty="0"/>
              <a:t> must exit immediately (rare)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All </a:t>
            </a:r>
            <a:r>
              <a:rPr lang="en-US" altLang="zh-CN" sz="2400" dirty="0" err="1"/>
              <a:t>segfaults</a:t>
            </a:r>
            <a:r>
              <a:rPr lang="en-US" altLang="zh-CN" sz="2400" dirty="0"/>
              <a:t> / asserts / crashes are bugs :)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70296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4418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Debugging Strategy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243786"/>
            <a:ext cx="86962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Review error which caused flow to abort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Check warnings and errors starting from beginning of flow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Early warnings can be cause of later errors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Try to identify root cause of issue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Design problem?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Tool problem?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400" dirty="0"/>
              <a:t>Unrealistic expectations?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54963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2ED8F96B-5837-4227-977E-13160118A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3B5320C-27B3-4E64-BD7A-34E8ADC712DF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79354E-E99A-465E-855A-BEC364AD3D15}"/>
              </a:ext>
            </a:extLst>
          </p:cNvPr>
          <p:cNvSpPr txBox="1"/>
          <p:nvPr/>
        </p:nvSpPr>
        <p:spPr>
          <a:xfrm>
            <a:off x="716869" y="255630"/>
            <a:ext cx="2133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Overview</a:t>
            </a:r>
            <a:endParaRPr lang="zh-CN" altLang="en-US" sz="36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89FE6B-F590-4638-AC96-79E7377B42B8}"/>
              </a:ext>
            </a:extLst>
          </p:cNvPr>
          <p:cNvSpPr txBox="1"/>
          <p:nvPr/>
        </p:nvSpPr>
        <p:spPr>
          <a:xfrm>
            <a:off x="716869" y="1037441"/>
            <a:ext cx="5467621" cy="518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/>
              <a:t>  </a:t>
            </a:r>
            <a:r>
              <a:rPr lang="en-US" altLang="zh-CN" sz="2800" dirty="0">
                <a:latin typeface="Georgia" panose="02040502050405020303" pitchFamily="18" charset="0"/>
              </a:rPr>
              <a:t>Overview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Motivation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Chip Design Flow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Design and Flow Preparation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Design Synthesis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Design </a:t>
            </a:r>
            <a:r>
              <a:rPr lang="en-US" altLang="zh-CN" sz="2800" dirty="0" err="1">
                <a:latin typeface="Georgia" panose="02040502050405020303" pitchFamily="18" charset="0"/>
              </a:rPr>
              <a:t>Floorplanning</a:t>
            </a:r>
            <a:endParaRPr lang="en-US" altLang="zh-CN" sz="2800" dirty="0">
              <a:latin typeface="Georgia" panose="02040502050405020303" pitchFamily="18" charset="0"/>
            </a:endParaRP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Design Placement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/>
            </a:pPr>
            <a:r>
              <a:rPr lang="en-US" altLang="zh-CN" sz="2800" dirty="0">
                <a:latin typeface="Georgia" panose="02040502050405020303" pitchFamily="18" charset="0"/>
              </a:rPr>
              <a:t>  Clock Tree Synthesis (CTS)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0D78C6-BF44-EE20-9DDC-0D9D16D9E3A0}"/>
              </a:ext>
            </a:extLst>
          </p:cNvPr>
          <p:cNvSpPr txBox="1"/>
          <p:nvPr/>
        </p:nvSpPr>
        <p:spPr>
          <a:xfrm>
            <a:off x="6184490" y="1037441"/>
            <a:ext cx="5467621" cy="5830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9"/>
            </a:pPr>
            <a:r>
              <a:rPr lang="en-US" altLang="zh-CN" sz="2800" dirty="0"/>
              <a:t>  </a:t>
            </a:r>
            <a:r>
              <a:rPr lang="en-US" altLang="zh-CN" sz="2800" dirty="0">
                <a:latin typeface="Georgia" panose="02040502050405020303" pitchFamily="18" charset="0"/>
              </a:rPr>
              <a:t>Design Routing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9"/>
            </a:pPr>
            <a:r>
              <a:rPr lang="en-US" altLang="zh-CN" sz="2800" dirty="0">
                <a:latin typeface="Georgia" panose="02040502050405020303" pitchFamily="18" charset="0"/>
              </a:rPr>
              <a:t>  Design Finish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9"/>
            </a:pPr>
            <a:r>
              <a:rPr lang="en-US" altLang="zh-CN" sz="2800" dirty="0">
                <a:latin typeface="Georgia" panose="02040502050405020303" pitchFamily="18" charset="0"/>
              </a:rPr>
              <a:t>  Design Verification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9"/>
            </a:pPr>
            <a:r>
              <a:rPr lang="en-US" altLang="zh-CN" sz="2800" dirty="0">
                <a:latin typeface="Georgia" panose="02040502050405020303" pitchFamily="18" charset="0"/>
              </a:rPr>
              <a:t>  GDS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9"/>
            </a:pPr>
            <a:r>
              <a:rPr lang="en-US" altLang="zh-CN" sz="2800" dirty="0">
                <a:latin typeface="Georgia" panose="02040502050405020303" pitchFamily="18" charset="0"/>
              </a:rPr>
              <a:t>  </a:t>
            </a:r>
            <a:r>
              <a:rPr lang="en-US" altLang="zh-CN" sz="2800" dirty="0" err="1">
                <a:latin typeface="Georgia" panose="02040502050405020303" pitchFamily="18" charset="0"/>
              </a:rPr>
              <a:t>OpenROAD</a:t>
            </a:r>
            <a:r>
              <a:rPr lang="en-US" altLang="zh-CN" sz="2800" dirty="0">
                <a:latin typeface="Georgia" panose="02040502050405020303" pitchFamily="18" charset="0"/>
              </a:rPr>
              <a:t>-flow-scrips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zh-CN" sz="2800" dirty="0">
                <a:latin typeface="Georgia" panose="02040502050405020303" pitchFamily="18" charset="0"/>
              </a:rPr>
              <a:t>        Structure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4"/>
            </a:pPr>
            <a:r>
              <a:rPr lang="en-US" altLang="zh-CN" sz="2800" dirty="0">
                <a:latin typeface="Georgia" panose="02040502050405020303" pitchFamily="18" charset="0"/>
              </a:rPr>
              <a:t>  Platform Configs vs. Design 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zh-CN" sz="2800" dirty="0">
                <a:latin typeface="Georgia" panose="02040502050405020303" pitchFamily="18" charset="0"/>
              </a:rPr>
              <a:t>        Configs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endParaRPr lang="en-US" altLang="zh-CN" sz="2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902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7194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Common Problems and Solutions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Utilization too high - fails placement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Increase die area or decrease core utilization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Utilization too high - fails resizing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Check for proper SDC constraints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Check that user-generated macros have reasonable constraints (e.g. good .lib files)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Congestion too high - fails global routing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Try previous fixes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Try decreasing layer adjustment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Congestion too high - fails detail routing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Try previous fixes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Try adding cell padding to space cells further apart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If violations always occur on same cell(s), try marking those cells as </a:t>
            </a:r>
            <a:r>
              <a:rPr lang="en-US" altLang="zh-CN" sz="2000" dirty="0" err="1"/>
              <a:t>dont_use</a:t>
            </a:r>
            <a:endParaRPr lang="en-US" altLang="zh-CN" sz="20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Design too small - fails PDN generation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Try increasing design size or reducing power grid pitch</a:t>
            </a:r>
          </a:p>
        </p:txBody>
      </p:sp>
    </p:spTree>
    <p:extLst>
      <p:ext uri="{BB962C8B-B14F-4D97-AF65-F5344CB8AC3E}">
        <p14:creationId xmlns:p14="http://schemas.microsoft.com/office/powerpoint/2010/main" val="312324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7194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Common Problems and Solutions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Design runtime too long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Increase utilization if too low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Relax timing constraints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Reduce design complexity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Faster machine :)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Failing setup time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Hard problem - may just need to reduce constraints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Change architecture: more pipelining, reduce complexity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Failing hold time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Check that user cells (e.g. SRAM) are properly constrained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Check design constraints are valid (SDC)</a:t>
            </a:r>
          </a:p>
          <a:p>
            <a:pPr marL="1440000" indent="-36000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CN" sz="2000" dirty="0"/>
              <a:t>Designs with multiple clocks are tricky!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Check that your PDK has properly correlated </a:t>
            </a:r>
            <a:r>
              <a:rPr lang="en-US" altLang="zh-CN" sz="2000" dirty="0" err="1"/>
              <a:t>parasitics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290220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D441DDA-A540-08B8-EC8A-F8E4E13FFEF0}"/>
              </a:ext>
            </a:extLst>
          </p:cNvPr>
          <p:cNvSpPr txBox="1"/>
          <p:nvPr/>
        </p:nvSpPr>
        <p:spPr>
          <a:xfrm>
            <a:off x="3620729" y="3105834"/>
            <a:ext cx="49505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/>
              <a:t>Analyzing Your Design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734993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648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Reporting Chip Metrics – Area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Different area numbers mean different things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Some metrics assume 100% utilization – 70-90% more typical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Buffering and clock tree can add significant area (20%+)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Chip I/O (pad rings, etc.) &amp; fab markers (fiducials, etc.) rarely accounted for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Test interfaces can add significant area too!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AA205945-641C-B14D-7383-EE814C05F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509319"/>
              </p:ext>
            </p:extLst>
          </p:nvPr>
        </p:nvGraphicFramePr>
        <p:xfrm>
          <a:off x="418288" y="3106568"/>
          <a:ext cx="11537008" cy="3304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2126">
                  <a:extLst>
                    <a:ext uri="{9D8B030D-6E8A-4147-A177-3AD203B41FA5}">
                      <a16:colId xmlns:a16="http://schemas.microsoft.com/office/drawing/2014/main" val="1296597836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1952061889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4067226239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4053412960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1754579178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926729087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2485084709"/>
                    </a:ext>
                  </a:extLst>
                </a:gridCol>
                <a:gridCol w="1442126">
                  <a:extLst>
                    <a:ext uri="{9D8B030D-6E8A-4147-A177-3AD203B41FA5}">
                      <a16:colId xmlns:a16="http://schemas.microsoft.com/office/drawing/2014/main" val="1302740291"/>
                    </a:ext>
                  </a:extLst>
                </a:gridCol>
              </a:tblGrid>
              <a:tr h="66081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Logic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SRAM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Buffers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Clock tree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Chip I/O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Fab Markers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Unutilized Space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584699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Synthesized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Usually no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9325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Places &amp; Routed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Usually no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0436390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area”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Sometimes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Usually no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31879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size”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813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91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6827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Reporting Chip Metrics – Power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Buffers and clock tree consume significant power (40%+)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Chip I/O can be simulated but usually isn’t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Simulation type makes a huge difference!</a:t>
            </a:r>
          </a:p>
          <a:p>
            <a:pPr marL="720000" indent="-3429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Activity factor vs. switching activity (SAIF) vs. vector (VCD)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AA205945-641C-B14D-7383-EE814C05F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890753"/>
              </p:ext>
            </p:extLst>
          </p:nvPr>
        </p:nvGraphicFramePr>
        <p:xfrm>
          <a:off x="418287" y="3106568"/>
          <a:ext cx="10918306" cy="3304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758">
                  <a:extLst>
                    <a:ext uri="{9D8B030D-6E8A-4147-A177-3AD203B41FA5}">
                      <a16:colId xmlns:a16="http://schemas.microsoft.com/office/drawing/2014/main" val="1296597836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1952061889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4067226239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4053412960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1754579178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926729087"/>
                    </a:ext>
                  </a:extLst>
                </a:gridCol>
                <a:gridCol w="1559758">
                  <a:extLst>
                    <a:ext uri="{9D8B030D-6E8A-4147-A177-3AD203B41FA5}">
                      <a16:colId xmlns:a16="http://schemas.microsoft.com/office/drawing/2014/main" val="2485084709"/>
                    </a:ext>
                  </a:extLst>
                </a:gridCol>
              </a:tblGrid>
              <a:tr h="66081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Logic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SRAM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Buffers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Clock tree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Chip I/O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Supply losses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584699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Synthesized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Usually no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9325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Places &amp; Routed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Usually no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0436390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area”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Sometimes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×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31879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size”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813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208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7678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Reporting Chip Metrics – Frequency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Classic synthesis can provide mediocre/poor estimates of real chip frequency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Physical synthesis provides much better estimates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Place &amp; route offers excellent estimates</a:t>
            </a:r>
          </a:p>
          <a:p>
            <a:pPr marL="720000" indent="-3429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Typical, best, worst, and other modeling corners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Real chips have a distribution of frequencies and are binned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AA205945-641C-B14D-7383-EE814C05F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86769"/>
              </p:ext>
            </p:extLst>
          </p:nvPr>
        </p:nvGraphicFramePr>
        <p:xfrm>
          <a:off x="418288" y="3298305"/>
          <a:ext cx="11440132" cy="3304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033">
                  <a:extLst>
                    <a:ext uri="{9D8B030D-6E8A-4147-A177-3AD203B41FA5}">
                      <a16:colId xmlns:a16="http://schemas.microsoft.com/office/drawing/2014/main" val="1296597836"/>
                    </a:ext>
                  </a:extLst>
                </a:gridCol>
                <a:gridCol w="2860033">
                  <a:extLst>
                    <a:ext uri="{9D8B030D-6E8A-4147-A177-3AD203B41FA5}">
                      <a16:colId xmlns:a16="http://schemas.microsoft.com/office/drawing/2014/main" val="1952061889"/>
                    </a:ext>
                  </a:extLst>
                </a:gridCol>
                <a:gridCol w="2860033">
                  <a:extLst>
                    <a:ext uri="{9D8B030D-6E8A-4147-A177-3AD203B41FA5}">
                      <a16:colId xmlns:a16="http://schemas.microsoft.com/office/drawing/2014/main" val="4067226239"/>
                    </a:ext>
                  </a:extLst>
                </a:gridCol>
                <a:gridCol w="2860033">
                  <a:extLst>
                    <a:ext uri="{9D8B030D-6E8A-4147-A177-3AD203B41FA5}">
                      <a16:colId xmlns:a16="http://schemas.microsoft.com/office/drawing/2014/main" val="4053412960"/>
                    </a:ext>
                  </a:extLst>
                </a:gridCol>
              </a:tblGrid>
              <a:tr h="66081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Parasitics</a:t>
                      </a:r>
                      <a:r>
                        <a:rPr lang="en-US" altLang="zh-CN" dirty="0"/>
                        <a:t> model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Gate timing model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Clock tree model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584699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Synthesized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Wire-load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Usually “typical corner”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Ideal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9325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Places &amp; Routed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Estimated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Usually “typical corner”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Estimated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0436390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area”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Extracted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Usually “typical corner”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Extracted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3187984"/>
                  </a:ext>
                </a:extLst>
              </a:tr>
              <a:tr h="660813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“Die size”</a:t>
                      </a:r>
                      <a:endParaRPr lang="zh-CN" altLang="en-US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Binned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813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2276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D441DDA-A540-08B8-EC8A-F8E4E13FFEF0}"/>
              </a:ext>
            </a:extLst>
          </p:cNvPr>
          <p:cNvSpPr txBox="1"/>
          <p:nvPr/>
        </p:nvSpPr>
        <p:spPr>
          <a:xfrm>
            <a:off x="2574666" y="3105834"/>
            <a:ext cx="72242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/>
              <a:t>Limitations and Future Directions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8946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8308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OpenROAD</a:t>
            </a:r>
            <a:r>
              <a:rPr lang="en-US" altLang="zh-CN" sz="3600" b="1" dirty="0"/>
              <a:t> Roadmap – Active Projects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Ease of use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Simplify install process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Broaden OS support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Python API, Python module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Documentation improvements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Improved support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Support and tune additional PDKs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Support additional technology rules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Enhanced features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Hierarchical implementation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Universal Power Format (UPF) support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Maintenance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Code cleanup and optimization</a:t>
            </a:r>
          </a:p>
        </p:txBody>
      </p:sp>
    </p:spTree>
    <p:extLst>
      <p:ext uri="{BB962C8B-B14F-4D97-AF65-F5344CB8AC3E}">
        <p14:creationId xmlns:p14="http://schemas.microsoft.com/office/powerpoint/2010/main" val="36778845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92897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OpenROAD</a:t>
            </a:r>
            <a:r>
              <a:rPr lang="en-US" altLang="zh-CN" sz="3600" b="1" dirty="0"/>
              <a:t> Roadmap – Long-term Projects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Enhanced Features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Vector-based power calculation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CCS timing engine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Incremental implementation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COPILOT: &gt;100x improvement to tool throughput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Massively distributed workloads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ML-based EDA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Interfaces for data collection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ML-guided optimization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Education and outreach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Courses, tutorials, and more!</a:t>
            </a:r>
          </a:p>
        </p:txBody>
      </p:sp>
    </p:spTree>
    <p:extLst>
      <p:ext uri="{BB962C8B-B14F-4D97-AF65-F5344CB8AC3E}">
        <p14:creationId xmlns:p14="http://schemas.microsoft.com/office/powerpoint/2010/main" val="3436051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5044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OpenROAD</a:t>
            </a:r>
            <a:r>
              <a:rPr lang="en-US" altLang="zh-CN" sz="3600" b="1" dirty="0"/>
              <a:t> Limitations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Ease of use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Mediocre support for SystemVerilog (</a:t>
            </a:r>
            <a:r>
              <a:rPr lang="en-US" altLang="zh-CN" sz="2000" dirty="0" err="1"/>
              <a:t>yosys</a:t>
            </a:r>
            <a:r>
              <a:rPr lang="en-US" altLang="zh-CN" sz="2000" dirty="0"/>
              <a:t>)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Lack of design checking / sanity checking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Quality of Results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No multi-Vt flow yet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No automatic clock gating yet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Lacking quality hierarchical implementation</a:t>
            </a:r>
          </a:p>
          <a:p>
            <a:pPr marL="1440000" indent="-36000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CN" sz="2000" dirty="0"/>
              <a:t>Slow runtime on large designs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Design features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Hierarchical extraction accuracy is limited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Analog / mixed signal support is very preliminary</a:t>
            </a: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8138FEFB-19F9-087F-B4FE-AE16479B1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0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2ED8F96B-5837-4227-977E-13160118A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3B5320C-27B3-4E64-BD7A-34E8ADC712DF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79354E-E99A-465E-855A-BEC364AD3D15}"/>
              </a:ext>
            </a:extLst>
          </p:cNvPr>
          <p:cNvSpPr txBox="1"/>
          <p:nvPr/>
        </p:nvSpPr>
        <p:spPr>
          <a:xfrm>
            <a:off x="716869" y="255630"/>
            <a:ext cx="2133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Overview</a:t>
            </a:r>
            <a:endParaRPr lang="zh-CN" altLang="en-US" sz="36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89FE6B-F590-4638-AC96-79E7377B42B8}"/>
              </a:ext>
            </a:extLst>
          </p:cNvPr>
          <p:cNvSpPr txBox="1"/>
          <p:nvPr/>
        </p:nvSpPr>
        <p:spPr>
          <a:xfrm>
            <a:off x="716869" y="1037441"/>
            <a:ext cx="7542228" cy="324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5"/>
            </a:pPr>
            <a:r>
              <a:rPr lang="en-US" altLang="zh-CN" sz="2800" dirty="0">
                <a:latin typeface="Georgia" panose="02040502050405020303" pitchFamily="18" charset="0"/>
              </a:rPr>
              <a:t>  Debugging Common Design Problems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5"/>
            </a:pPr>
            <a:r>
              <a:rPr lang="en-US" altLang="zh-CN" sz="2800" dirty="0">
                <a:latin typeface="Georgia" panose="02040502050405020303" pitchFamily="18" charset="0"/>
              </a:rPr>
              <a:t>  Analyzing Your Design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5"/>
            </a:pPr>
            <a:r>
              <a:rPr lang="en-US" altLang="zh-CN" sz="2800" dirty="0">
                <a:latin typeface="Georgia" panose="02040502050405020303" pitchFamily="18" charset="0"/>
              </a:rPr>
              <a:t>  </a:t>
            </a:r>
            <a:r>
              <a:rPr lang="en-US" altLang="zh-CN" sz="2800" dirty="0" err="1">
                <a:latin typeface="Georgia" panose="02040502050405020303" pitchFamily="18" charset="0"/>
              </a:rPr>
              <a:t>Klayout</a:t>
            </a:r>
            <a:endParaRPr lang="en-US" altLang="zh-CN" sz="2800" dirty="0">
              <a:latin typeface="Georgia" panose="02040502050405020303" pitchFamily="18" charset="0"/>
            </a:endParaRP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5"/>
            </a:pPr>
            <a:r>
              <a:rPr lang="en-US" altLang="zh-CN" sz="2800" dirty="0">
                <a:latin typeface="Georgia" panose="02040502050405020303" pitchFamily="18" charset="0"/>
              </a:rPr>
              <a:t>  PyMTL3 Supplements</a:t>
            </a:r>
          </a:p>
          <a:p>
            <a:pPr marL="514350" indent="-514350">
              <a:lnSpc>
                <a:spcPct val="150000"/>
              </a:lnSpc>
              <a:buClr>
                <a:schemeClr val="accent5"/>
              </a:buClr>
              <a:buFont typeface="+mj-ea"/>
              <a:buAutoNum type="circleNumDbPlain" startAt="15"/>
            </a:pPr>
            <a:r>
              <a:rPr lang="en-US" altLang="zh-CN" sz="2800" dirty="0">
                <a:latin typeface="Georgia" panose="02040502050405020303" pitchFamily="18" charset="0"/>
              </a:rPr>
              <a:t>  Reference</a:t>
            </a:r>
          </a:p>
        </p:txBody>
      </p:sp>
    </p:spTree>
    <p:extLst>
      <p:ext uri="{BB962C8B-B14F-4D97-AF65-F5344CB8AC3E}">
        <p14:creationId xmlns:p14="http://schemas.microsoft.com/office/powerpoint/2010/main" val="22938519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5194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OpenROAD</a:t>
            </a:r>
            <a:r>
              <a:rPr lang="en-US" altLang="zh-CN" sz="3600" b="1" dirty="0"/>
              <a:t> Advantages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060301"/>
            <a:ext cx="11006795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Accessibility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No license limitations / license servers!</a:t>
            </a:r>
          </a:p>
          <a:p>
            <a:pPr marL="1440000" indent="-36000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CN" sz="2000" dirty="0"/>
              <a:t>Run 100s of </a:t>
            </a:r>
            <a:r>
              <a:rPr lang="en-US" altLang="zh-CN" sz="2000" dirty="0" err="1"/>
              <a:t>OpenROAD</a:t>
            </a:r>
            <a:r>
              <a:rPr lang="en-US" altLang="zh-CN" sz="2000" dirty="0"/>
              <a:t> instances for free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Access to source code for debugging / modification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Share and get help with tool questions (no paywalls)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Active community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Updates nearly daily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Issues fixed and </a:t>
            </a:r>
            <a:r>
              <a:rPr lang="en-US" altLang="zh-CN" sz="2000" dirty="0" err="1"/>
              <a:t>upstreamed</a:t>
            </a:r>
            <a:r>
              <a:rPr lang="en-US" altLang="zh-CN" sz="2000" dirty="0"/>
              <a:t> in days, not months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Pull requests accepted for any useful fixes / features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Reproducibility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Easy to package designs and reproduce exactly</a:t>
            </a:r>
          </a:p>
          <a:p>
            <a:pPr marL="342900" indent="72000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/>
              <a:t>Able to validate other’s research</a:t>
            </a: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8138FEFB-19F9-087F-B4FE-AE16479B1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813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8242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OpenLane</a:t>
            </a:r>
            <a:r>
              <a:rPr lang="en-US" altLang="zh-CN" sz="3600" b="1" dirty="0"/>
              <a:t> vs. </a:t>
            </a:r>
            <a:r>
              <a:rPr lang="en-US" altLang="zh-CN" sz="3600" b="1" dirty="0" err="1"/>
              <a:t>OpenROAD</a:t>
            </a:r>
            <a:r>
              <a:rPr lang="en-US" altLang="zh-CN" sz="3600" b="1" dirty="0"/>
              <a:t>-flow-scripts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C98BF8-F571-5917-422F-4B42DE3A1C22}"/>
              </a:ext>
            </a:extLst>
          </p:cNvPr>
          <p:cNvSpPr txBox="1"/>
          <p:nvPr/>
        </p:nvSpPr>
        <p:spPr>
          <a:xfrm>
            <a:off x="418289" y="1172922"/>
            <a:ext cx="5048446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Based off </a:t>
            </a:r>
            <a:r>
              <a:rPr lang="en-US" altLang="zh-CN" sz="2400" dirty="0" err="1"/>
              <a:t>OpenRoad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yosys</a:t>
            </a:r>
            <a:endParaRPr lang="en-US" altLang="zh-CN" sz="24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Support only for sky130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Focus full-chip open-source signoff for sky130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 err="1"/>
              <a:t>Tcl</a:t>
            </a:r>
            <a:r>
              <a:rPr lang="en-US" altLang="zh-CN" sz="2400" dirty="0"/>
              <a:t>-based flow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Only supports Docker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Maintained by </a:t>
            </a:r>
            <a:r>
              <a:rPr lang="en-US" altLang="zh-CN" sz="2400" dirty="0" err="1"/>
              <a:t>Efabless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97FD47-6536-5603-7EF2-D5848C9B3DA6}"/>
              </a:ext>
            </a:extLst>
          </p:cNvPr>
          <p:cNvSpPr txBox="1"/>
          <p:nvPr/>
        </p:nvSpPr>
        <p:spPr>
          <a:xfrm>
            <a:off x="6096000" y="1172922"/>
            <a:ext cx="5048446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Based off </a:t>
            </a:r>
            <a:r>
              <a:rPr lang="en-US" altLang="zh-CN" sz="2400" dirty="0" err="1"/>
              <a:t>OpenRoad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yosys</a:t>
            </a:r>
            <a:endParaRPr lang="en-US" altLang="zh-CN" sz="24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Support for several PDKs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Focus on full-chip closed-source signoff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Make-based flow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Supports Docker,  native execution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Maintained by </a:t>
            </a:r>
            <a:r>
              <a:rPr lang="en-US" altLang="zh-CN" sz="2400" dirty="0" err="1"/>
              <a:t>OpenROAD</a:t>
            </a:r>
            <a:r>
              <a:rPr lang="en-US" altLang="zh-CN" sz="2400" dirty="0"/>
              <a:t> team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7C2277-CBEF-CCF0-1151-A1306F35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460463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47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1879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err="1"/>
              <a:t>KLayout</a:t>
            </a:r>
            <a:endParaRPr lang="zh-CN" altLang="en-US" sz="3600" b="1" dirty="0"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D51E16D8-83BD-A48E-AD2F-7AE2BEC4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8C3CFD0-D563-3B02-AEA0-2961EE2E7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071" y="1060301"/>
            <a:ext cx="5089204" cy="2735447"/>
          </a:xfrm>
          <a:prstGeom prst="rect">
            <a:avLst/>
          </a:prstGeom>
        </p:spPr>
      </p:pic>
      <p:pic>
        <p:nvPicPr>
          <p:cNvPr id="5" name="图片 4" descr="图片包含 板子, 飞机, 柜台, 桌子&#10;&#10;描述已自动生成">
            <a:extLst>
              <a:ext uri="{FF2B5EF4-FFF2-40B4-BE49-F238E27FC236}">
                <a16:creationId xmlns:a16="http://schemas.microsoft.com/office/drawing/2014/main" id="{88D09D5D-DA57-D844-2F17-8B053B25A3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106" y="3795748"/>
            <a:ext cx="3056857" cy="30568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9C26AF3-A67D-6383-4C31-F2D1977AD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9119" y="1060301"/>
            <a:ext cx="5089205" cy="2735448"/>
          </a:xfrm>
          <a:prstGeom prst="rect">
            <a:avLst/>
          </a:prstGeom>
        </p:spPr>
      </p:pic>
      <p:pic>
        <p:nvPicPr>
          <p:cNvPr id="10" name="图片 9" descr="电脑屏幕的照片&#10;&#10;描述已自动生成">
            <a:extLst>
              <a:ext uri="{FF2B5EF4-FFF2-40B4-BE49-F238E27FC236}">
                <a16:creationId xmlns:a16="http://schemas.microsoft.com/office/drawing/2014/main" id="{3620722B-AD69-5178-3562-936F850477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950" y="3841468"/>
            <a:ext cx="3777542" cy="301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846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4711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PyMTL3 Supplements</a:t>
            </a:r>
            <a:endParaRPr lang="zh-CN" altLang="en-US" sz="3600" b="1" dirty="0"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D51E16D8-83BD-A48E-AD2F-7AE2BEC4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2A4A138-174B-D454-3EED-71A03122091F}"/>
              </a:ext>
            </a:extLst>
          </p:cNvPr>
          <p:cNvSpPr txBox="1"/>
          <p:nvPr/>
        </p:nvSpPr>
        <p:spPr>
          <a:xfrm>
            <a:off x="418289" y="1172922"/>
            <a:ext cx="115370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JetBrainsMono Nerd Font" pitchFamily="2" charset="0"/>
              </a:rPr>
              <a:t>pytest</a:t>
            </a:r>
            <a:r>
              <a:rPr lang="en-US" altLang="zh-CN" sz="2000" dirty="0">
                <a:latin typeface="JetBrainsMono Nerd Font" pitchFamily="2" charset="0"/>
              </a:rPr>
              <a:t> ../</a:t>
            </a:r>
            <a:r>
              <a:rPr lang="en-US" altLang="zh-CN" sz="2000" dirty="0" err="1">
                <a:latin typeface="JetBrainsMono Nerd Font" pitchFamily="2" charset="0"/>
              </a:rPr>
              <a:t>regincr</a:t>
            </a:r>
            <a:endParaRPr lang="en-US" altLang="zh-CN" sz="2000" dirty="0">
              <a:latin typeface="JetBrainsMono Nerd Fon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-s --capture=no</a:t>
            </a:r>
            <a:r>
              <a:rPr lang="en-US" altLang="zh-CN" sz="2000" dirty="0"/>
              <a:t>: generate a line trace for a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--tb=short</a:t>
            </a:r>
            <a:r>
              <a:rPr lang="en-US" altLang="zh-CN" sz="2000" dirty="0"/>
              <a:t>: produce more detailed error output (short)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--tb=long</a:t>
            </a:r>
            <a:r>
              <a:rPr lang="en-US" altLang="zh-CN" sz="2000" dirty="0"/>
              <a:t>: produce more detailed error output (long)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--dump-</a:t>
            </a:r>
            <a:r>
              <a:rPr lang="en-US" altLang="zh-CN" sz="2000" dirty="0" err="1">
                <a:latin typeface="JetBrainsMono Nerd Font" pitchFamily="2" charset="0"/>
              </a:rPr>
              <a:t>vcd</a:t>
            </a:r>
            <a:r>
              <a:rPr lang="en-US" altLang="zh-CN" sz="2000" dirty="0"/>
              <a:t>: generate (VCD) waveforms for a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-v –-verbose</a:t>
            </a:r>
            <a:r>
              <a:rPr lang="en-US" altLang="zh-CN" sz="2000" dirty="0"/>
              <a:t>: verbose output where each test case is listed on a separate line; passing test cases are marked with PASSED and failing test cases are marked with FAILED.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-k</a:t>
            </a:r>
            <a:r>
              <a:rPr lang="en-US" altLang="zh-CN" sz="2000" dirty="0"/>
              <a:t>: select just a few test cases to run and debug in more detail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JetBrainsMono Nerd Font" pitchFamily="2" charset="0"/>
              </a:rPr>
              <a:t>-x</a:t>
            </a:r>
            <a:r>
              <a:rPr lang="en-US" altLang="zh-CN" sz="2000" dirty="0"/>
              <a:t>: have </a:t>
            </a:r>
            <a:r>
              <a:rPr lang="en-US" altLang="zh-CN" sz="2000" dirty="0" err="1"/>
              <a:t>pytest</a:t>
            </a:r>
            <a:r>
              <a:rPr lang="en-US" altLang="zh-CN" sz="2000" dirty="0"/>
              <a:t> stop after the very first failing test case</a:t>
            </a:r>
            <a:endParaRPr lang="zh-CN" altLang="en-US" sz="2000" dirty="0"/>
          </a:p>
        </p:txBody>
      </p:sp>
      <p:pic>
        <p:nvPicPr>
          <p:cNvPr id="8" name="图形 7" descr="警告 纯色填充">
            <a:extLst>
              <a:ext uri="{FF2B5EF4-FFF2-40B4-BE49-F238E27FC236}">
                <a16:creationId xmlns:a16="http://schemas.microsoft.com/office/drawing/2014/main" id="{A639F444-5643-5522-7451-20E0EFB45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0942" y="4620122"/>
            <a:ext cx="914400" cy="9144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0D0C2F8-3F57-81E2-8B8C-09FB23E6638E}"/>
              </a:ext>
            </a:extLst>
          </p:cNvPr>
          <p:cNvSpPr txBox="1"/>
          <p:nvPr/>
        </p:nvSpPr>
        <p:spPr>
          <a:xfrm>
            <a:off x="1651819" y="4061660"/>
            <a:ext cx="100092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Options like </a:t>
            </a:r>
            <a:r>
              <a:rPr lang="en-US" altLang="zh-CN" dirty="0">
                <a:latin typeface="JetBrainsMono Nerd Font" pitchFamily="2" charset="0"/>
              </a:rPr>
              <a:t>–test-</a:t>
            </a:r>
            <a:r>
              <a:rPr lang="en-US" altLang="zh-CN" dirty="0" err="1">
                <a:latin typeface="JetBrainsMono Nerd Font" pitchFamily="2" charset="0"/>
              </a:rPr>
              <a:t>verilog</a:t>
            </a:r>
            <a:r>
              <a:rPr lang="en-US" altLang="zh-CN" dirty="0"/>
              <a:t> requires </a:t>
            </a:r>
            <a:r>
              <a:rPr lang="en-US" altLang="zh-CN" dirty="0" err="1">
                <a:latin typeface="JetBrainsMono Nerd Font" pitchFamily="2" charset="0"/>
              </a:rPr>
              <a:t>verilator</a:t>
            </a:r>
            <a:r>
              <a:rPr lang="en-US" altLang="zh-CN" dirty="0"/>
              <a:t> which is only available on Linux</a:t>
            </a:r>
          </a:p>
          <a:p>
            <a:r>
              <a:rPr lang="en-US" altLang="zh-CN" dirty="0"/>
              <a:t>Only </a:t>
            </a:r>
            <a:r>
              <a:rPr lang="en-US" altLang="zh-CN" dirty="0">
                <a:latin typeface="JetBrainsMono Nerd Font" pitchFamily="2" charset="0"/>
              </a:rPr>
              <a:t>pip install pymtl3</a:t>
            </a:r>
            <a:r>
              <a:rPr lang="en-US" altLang="zh-CN" dirty="0"/>
              <a:t> (and </a:t>
            </a:r>
            <a:r>
              <a:rPr lang="en-US" altLang="zh-CN" dirty="0" err="1">
                <a:latin typeface="JetBrainsMono Nerd Font" pitchFamily="2" charset="0"/>
              </a:rPr>
              <a:t>pytest</a:t>
            </a:r>
            <a:r>
              <a:rPr lang="en-US" altLang="zh-CN" dirty="0">
                <a:latin typeface="JetBrainsMono Nerd Font" pitchFamily="2" charset="0"/>
              </a:rPr>
              <a:t>)</a:t>
            </a:r>
            <a:r>
              <a:rPr lang="en-US" altLang="zh-CN" dirty="0"/>
              <a:t> in Python virtual environments! Do not install in user directories like </a:t>
            </a:r>
            <a:r>
              <a:rPr lang="en-US" altLang="zh-CN" dirty="0">
                <a:latin typeface="JetBrainsMono Nerd Font" pitchFamily="2" charset="0"/>
              </a:rPr>
              <a:t>/home/&lt;username&gt;/pymtl3/lib/python3.10/site-packages/</a:t>
            </a:r>
            <a:r>
              <a:rPr lang="en-US" altLang="zh-CN" dirty="0"/>
              <a:t> or </a:t>
            </a:r>
            <a:r>
              <a:rPr lang="en-US" altLang="zh-CN" dirty="0" err="1">
                <a:latin typeface="JetBrainsMono Nerd Font" pitchFamily="2" charset="0"/>
              </a:rPr>
              <a:t>sudo</a:t>
            </a:r>
            <a:r>
              <a:rPr lang="en-US" altLang="zh-CN" dirty="0"/>
              <a:t> install in root directories like </a:t>
            </a:r>
            <a:r>
              <a:rPr lang="en-US" altLang="zh-CN" dirty="0">
                <a:latin typeface="JetBrainsMono Nerd Font" pitchFamily="2" charset="0"/>
              </a:rPr>
              <a:t>/</a:t>
            </a:r>
            <a:r>
              <a:rPr lang="en-US" altLang="zh-CN" dirty="0" err="1">
                <a:latin typeface="JetBrainsMono Nerd Font" pitchFamily="2" charset="0"/>
              </a:rPr>
              <a:t>usr</a:t>
            </a:r>
            <a:r>
              <a:rPr lang="en-US" altLang="zh-CN" dirty="0">
                <a:latin typeface="JetBrainsMono Nerd Font" pitchFamily="2" charset="0"/>
              </a:rPr>
              <a:t>/local/lib/python3.10/</a:t>
            </a:r>
            <a:r>
              <a:rPr lang="en-US" altLang="zh-CN" dirty="0" err="1">
                <a:latin typeface="JetBrainsMono Nerd Font" pitchFamily="2" charset="0"/>
              </a:rPr>
              <a:t>dist</a:t>
            </a:r>
            <a:r>
              <a:rPr lang="en-US" altLang="zh-CN" dirty="0">
                <a:latin typeface="JetBrainsMono Nerd Font" pitchFamily="2" charset="0"/>
              </a:rPr>
              <a:t>-packages/</a:t>
            </a:r>
            <a:r>
              <a:rPr lang="en-US" altLang="zh-CN" dirty="0"/>
              <a:t> and </a:t>
            </a:r>
            <a:r>
              <a:rPr lang="en-US" altLang="zh-CN" dirty="0">
                <a:latin typeface="JetBrainsMono Nerd Font" pitchFamily="2" charset="0"/>
              </a:rPr>
              <a:t>/</a:t>
            </a:r>
            <a:r>
              <a:rPr lang="en-US" altLang="zh-CN" dirty="0" err="1">
                <a:latin typeface="JetBrainsMono Nerd Font" pitchFamily="2" charset="0"/>
              </a:rPr>
              <a:t>usr</a:t>
            </a:r>
            <a:r>
              <a:rPr lang="en-US" altLang="zh-CN" dirty="0">
                <a:latin typeface="JetBrainsMono Nerd Font" pitchFamily="2" charset="0"/>
              </a:rPr>
              <a:t>/local/bin</a:t>
            </a:r>
            <a:r>
              <a:rPr lang="en-US" altLang="zh-CN" dirty="0"/>
              <a:t>. Follow the instruction on </a:t>
            </a:r>
            <a:r>
              <a:rPr lang="en-US" altLang="zh-CN" dirty="0" err="1">
                <a:hlinkClick r:id="rId6"/>
              </a:rPr>
              <a:t>pymtl</a:t>
            </a:r>
            <a:r>
              <a:rPr lang="en-US" altLang="zh-CN" dirty="0">
                <a:hlinkClick r:id="rId6"/>
              </a:rPr>
              <a:t>/pymtl3: </a:t>
            </a:r>
            <a:r>
              <a:rPr lang="en-US" altLang="zh-CN" dirty="0" err="1">
                <a:hlinkClick r:id="rId6"/>
              </a:rPr>
              <a:t>Pymtl</a:t>
            </a:r>
            <a:r>
              <a:rPr lang="en-US" altLang="zh-CN" dirty="0">
                <a:hlinkClick r:id="rId6"/>
              </a:rPr>
              <a:t> 3 (Mamba), an open-source Python-based hardware generation, simulation, and verification framework (github.com)</a:t>
            </a:r>
            <a:r>
              <a:rPr lang="en-US" altLang="zh-CN" dirty="0"/>
              <a:t>. </a:t>
            </a:r>
            <a:r>
              <a:rPr lang="en-US" altLang="zh-CN" dirty="0" err="1">
                <a:latin typeface="JetBrainsMono Nerd Font" pitchFamily="2" charset="0"/>
              </a:rPr>
              <a:t>pytest</a:t>
            </a:r>
            <a:r>
              <a:rPr lang="en-US" altLang="zh-CN" dirty="0"/>
              <a:t> should be located at </a:t>
            </a:r>
            <a:r>
              <a:rPr lang="en-US" altLang="zh-CN" dirty="0">
                <a:latin typeface="JetBrainsMono Nerd Font" pitchFamily="2" charset="0"/>
              </a:rPr>
              <a:t>&lt;</a:t>
            </a:r>
            <a:r>
              <a:rPr lang="en-US" altLang="zh-CN" dirty="0" err="1">
                <a:latin typeface="JetBrainsMono Nerd Font" pitchFamily="2" charset="0"/>
              </a:rPr>
              <a:t>venvname</a:t>
            </a:r>
            <a:r>
              <a:rPr lang="en-US" altLang="zh-CN" dirty="0">
                <a:latin typeface="JetBrainsMono Nerd Font" pitchFamily="2" charset="0"/>
              </a:rPr>
              <a:t>&gt;/bin/</a:t>
            </a:r>
            <a:r>
              <a:rPr lang="en-US" altLang="zh-CN" dirty="0" err="1">
                <a:latin typeface="JetBrainsMono Nerd Font" pitchFamily="2" charset="0"/>
              </a:rPr>
              <a:t>pytest</a:t>
            </a:r>
            <a:r>
              <a:rPr lang="en-US" altLang="zh-CN" dirty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01405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31B7285-17D4-DA77-1726-8B1CF59A2D19}"/>
              </a:ext>
            </a:extLst>
          </p:cNvPr>
          <p:cNvSpPr txBox="1"/>
          <p:nvPr/>
        </p:nvSpPr>
        <p:spPr>
          <a:xfrm>
            <a:off x="716869" y="255630"/>
            <a:ext cx="4711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PyMTL3 Supplements</a:t>
            </a:r>
            <a:endParaRPr lang="zh-CN" altLang="en-US" sz="3600" b="1" dirty="0"/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D51E16D8-83BD-A48E-AD2F-7AE2BEC4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pic>
        <p:nvPicPr>
          <p:cNvPr id="8" name="图形 7" descr="警告 纯色填充">
            <a:extLst>
              <a:ext uri="{FF2B5EF4-FFF2-40B4-BE49-F238E27FC236}">
                <a16:creationId xmlns:a16="http://schemas.microsoft.com/office/drawing/2014/main" id="{A639F444-5643-5522-7451-20E0EFB45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289" y="1210337"/>
            <a:ext cx="914400" cy="9144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0D0C2F8-3F57-81E2-8B8C-09FB23E6638E}"/>
              </a:ext>
            </a:extLst>
          </p:cNvPr>
          <p:cNvSpPr txBox="1"/>
          <p:nvPr/>
        </p:nvSpPr>
        <p:spPr>
          <a:xfrm>
            <a:off x="1539166" y="1210337"/>
            <a:ext cx="10102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Pay attention to the </a:t>
            </a:r>
            <a:r>
              <a:rPr lang="en-US" altLang="zh-CN" dirty="0">
                <a:latin typeface="JetBrainsMono Nerd Font" pitchFamily="2" charset="0"/>
              </a:rPr>
              <a:t>py.py</a:t>
            </a:r>
            <a:r>
              <a:rPr lang="en-US" altLang="zh-CN" dirty="0"/>
              <a:t> file and the </a:t>
            </a:r>
            <a:r>
              <a:rPr lang="en-US" altLang="zh-CN" dirty="0" err="1">
                <a:latin typeface="JetBrainsMono Nerd Font" pitchFamily="2" charset="0"/>
              </a:rPr>
              <a:t>py</a:t>
            </a:r>
            <a:r>
              <a:rPr lang="en-US" altLang="zh-CN" dirty="0"/>
              <a:t> module. PyMTL3 uses the </a:t>
            </a:r>
            <a:r>
              <a:rPr lang="en-US" altLang="zh-CN" dirty="0" err="1">
                <a:latin typeface="JetBrainsMono Nerd Font" pitchFamily="2" charset="0"/>
              </a:rPr>
              <a:t>py</a:t>
            </a:r>
            <a:r>
              <a:rPr lang="en-US" altLang="zh-CN" dirty="0"/>
              <a:t> module in </a:t>
            </a:r>
            <a:r>
              <a:rPr lang="pt-BR" altLang="zh-CN" dirty="0">
                <a:latin typeface="JetBrainsMono Nerd Font" pitchFamily="2" charset="0"/>
              </a:rPr>
              <a:t>pymtl3/passes/sim/PrepareSimPass.py</a:t>
            </a:r>
            <a:r>
              <a:rPr lang="pt-BR" altLang="zh-CN" dirty="0"/>
              <a:t>. In case the </a:t>
            </a:r>
            <a:r>
              <a:rPr lang="pt-BR" altLang="zh-CN" dirty="0">
                <a:latin typeface="JetBrainsMono Nerd Font" pitchFamily="2" charset="0"/>
              </a:rPr>
              <a:t>py</a:t>
            </a:r>
            <a:r>
              <a:rPr lang="pt-BR" altLang="zh-CN" dirty="0"/>
              <a:t> module is name-conflicted with the </a:t>
            </a:r>
            <a:r>
              <a:rPr lang="pt-BR" altLang="zh-CN" dirty="0">
                <a:latin typeface="JetBrainsMono Nerd Font" pitchFamily="2" charset="0"/>
              </a:rPr>
              <a:t>&lt;venvname&gt;/lib/python3.10/site-packages/py.py</a:t>
            </a:r>
            <a:r>
              <a:rPr lang="pt-BR" altLang="zh-CN" dirty="0"/>
              <a:t> file, you should delete the </a:t>
            </a:r>
            <a:r>
              <a:rPr lang="pt-BR" altLang="zh-CN" dirty="0">
                <a:latin typeface="JetBrainsMono Nerd Font" pitchFamily="2" charset="0"/>
              </a:rPr>
              <a:t>py.py</a:t>
            </a:r>
            <a:r>
              <a:rPr lang="pt-BR" altLang="zh-CN" dirty="0"/>
              <a:t> file.</a:t>
            </a:r>
            <a:endParaRPr lang="zh-CN" altLang="en-US" dirty="0"/>
          </a:p>
        </p:txBody>
      </p:sp>
      <p:pic>
        <p:nvPicPr>
          <p:cNvPr id="4" name="图形 3" descr="警告 纯色填充">
            <a:extLst>
              <a:ext uri="{FF2B5EF4-FFF2-40B4-BE49-F238E27FC236}">
                <a16:creationId xmlns:a16="http://schemas.microsoft.com/office/drawing/2014/main" id="{E143C3CF-64D9-1C56-FD37-069690CA9C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289" y="2735987"/>
            <a:ext cx="914400" cy="9144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2D4B4F7-4810-D516-B174-7DAAE722533B}"/>
              </a:ext>
            </a:extLst>
          </p:cNvPr>
          <p:cNvSpPr txBox="1"/>
          <p:nvPr/>
        </p:nvSpPr>
        <p:spPr>
          <a:xfrm>
            <a:off x="1539166" y="2283703"/>
            <a:ext cx="101022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PyMTL3 officials require the specific version of </a:t>
            </a:r>
            <a:r>
              <a:rPr lang="en-US" altLang="zh-CN" dirty="0" err="1"/>
              <a:t>verilator</a:t>
            </a:r>
            <a:r>
              <a:rPr lang="en-US" altLang="zh-CN" dirty="0"/>
              <a:t>: </a:t>
            </a:r>
            <a:r>
              <a:rPr lang="en-US" altLang="zh-CN" dirty="0" err="1"/>
              <a:t>Verilator</a:t>
            </a:r>
            <a:r>
              <a:rPr lang="en-US" altLang="zh-CN" dirty="0"/>
              <a:t> 4.036, while the latest </a:t>
            </a:r>
            <a:r>
              <a:rPr lang="en-US" altLang="zh-CN" dirty="0" err="1"/>
              <a:t>Verilator</a:t>
            </a:r>
            <a:r>
              <a:rPr lang="en-US" altLang="zh-CN" dirty="0"/>
              <a:t> in the APT repository is </a:t>
            </a:r>
            <a:r>
              <a:rPr lang="en-US" altLang="zh-CN" dirty="0" err="1"/>
              <a:t>Verilator</a:t>
            </a:r>
            <a:r>
              <a:rPr lang="en-US" altLang="zh-CN" dirty="0"/>
              <a:t> 4.038 2020-07-11 rev v4.036-114-g0cd4a57ad. In most cases, this version works well, but if you encounter problems using this version, you should better build </a:t>
            </a:r>
            <a:r>
              <a:rPr lang="en-US" altLang="zh-CN" dirty="0" err="1"/>
              <a:t>Verilator</a:t>
            </a:r>
            <a:r>
              <a:rPr lang="en-US" altLang="zh-CN" dirty="0"/>
              <a:t> 4.036 from source. Besides, the build of </a:t>
            </a:r>
            <a:r>
              <a:rPr lang="en-US" altLang="zh-CN" dirty="0" err="1"/>
              <a:t>Verilator</a:t>
            </a:r>
            <a:r>
              <a:rPr lang="en-US" altLang="zh-CN" dirty="0"/>
              <a:t> 4.036 can also be problematic. See </a:t>
            </a:r>
            <a:r>
              <a:rPr lang="en-US" altLang="zh-CN" dirty="0">
                <a:hlinkClick r:id="rId6"/>
              </a:rPr>
              <a:t>Bug#966909: Fixed upstream (mail-archive.com)</a:t>
            </a:r>
            <a:r>
              <a:rPr lang="en-US" altLang="zh-CN" dirty="0"/>
              <a:t> and </a:t>
            </a:r>
            <a:r>
              <a:rPr lang="en-US" altLang="zh-CN" dirty="0">
                <a:hlinkClick r:id="rId7"/>
              </a:rPr>
              <a:t>Fix build with Bison 3.7 and newer by </a:t>
            </a:r>
            <a:r>
              <a:rPr lang="en-US" altLang="zh-CN" dirty="0" err="1">
                <a:hlinkClick r:id="rId7"/>
              </a:rPr>
              <a:t>rswarbrick</a:t>
            </a:r>
            <a:r>
              <a:rPr lang="en-US" altLang="zh-CN" dirty="0">
                <a:hlinkClick r:id="rId7"/>
              </a:rPr>
              <a:t> · Pull Request #2505 · </a:t>
            </a:r>
            <a:r>
              <a:rPr lang="en-US" altLang="zh-CN" dirty="0" err="1">
                <a:hlinkClick r:id="rId7"/>
              </a:rPr>
              <a:t>verilator</a:t>
            </a:r>
            <a:r>
              <a:rPr lang="en-US" altLang="zh-CN" dirty="0">
                <a:hlinkClick r:id="rId7"/>
              </a:rPr>
              <a:t>/</a:t>
            </a:r>
            <a:r>
              <a:rPr lang="en-US" altLang="zh-CN" dirty="0" err="1">
                <a:hlinkClick r:id="rId7"/>
              </a:rPr>
              <a:t>verilator</a:t>
            </a:r>
            <a:r>
              <a:rPr lang="en-US" altLang="zh-CN" dirty="0">
                <a:hlinkClick r:id="rId7"/>
              </a:rPr>
              <a:t> (github.com)</a:t>
            </a:r>
            <a:r>
              <a:rPr lang="en-US" altLang="zh-CN" dirty="0"/>
              <a:t>. You should patch the fix manually or use Bison version &lt; 3.7.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1857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2268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Reference</a:t>
            </a:r>
            <a:endParaRPr lang="zh-CN" altLang="en-US" sz="36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9A3062C-3367-3A55-6961-4EA42C096972}"/>
              </a:ext>
            </a:extLst>
          </p:cNvPr>
          <p:cNvSpPr txBox="1"/>
          <p:nvPr/>
        </p:nvSpPr>
        <p:spPr>
          <a:xfrm>
            <a:off x="418289" y="1172922"/>
            <a:ext cx="116368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Clr>
                <a:schemeClr val="accent6"/>
              </a:buClr>
              <a:buFont typeface="+mj-ea"/>
              <a:buAutoNum type="circleNumDbPlain"/>
            </a:pPr>
            <a:r>
              <a:rPr lang="en-US" altLang="zh-CN" sz="2400" dirty="0" err="1">
                <a:latin typeface="Georgia" panose="02040502050405020303" pitchFamily="18" charset="0"/>
              </a:rPr>
              <a:t>Kexin</a:t>
            </a:r>
            <a:r>
              <a:rPr lang="en-US" altLang="zh-CN" sz="2400" dirty="0">
                <a:latin typeface="Georgia" panose="02040502050405020303" pitchFamily="18" charset="0"/>
              </a:rPr>
              <a:t> Li and Yihua Liu. “Microfluidic robot with AC osmosis-based asymmetric electrode pair array fabricated by integrated circuit technologies.” Apr. 30, 2021.</a:t>
            </a:r>
          </a:p>
          <a:p>
            <a:pPr marL="457200" indent="-457200">
              <a:buClr>
                <a:schemeClr val="accent6"/>
              </a:buClr>
              <a:buFont typeface="+mj-ea"/>
              <a:buAutoNum type="circleNumDbPlain"/>
            </a:pPr>
            <a:r>
              <a:rPr lang="en-US" altLang="zh-CN" sz="2400" dirty="0">
                <a:latin typeface="Georgia" panose="02040502050405020303" pitchFamily="18" charset="0"/>
              </a:rPr>
              <a:t>Austin </a:t>
            </a:r>
            <a:r>
              <a:rPr lang="en-US" altLang="zh-CN" sz="2400" dirty="0" err="1">
                <a:latin typeface="Georgia" panose="02040502050405020303" pitchFamily="18" charset="0"/>
              </a:rPr>
              <a:t>Rovinski</a:t>
            </a:r>
            <a:r>
              <a:rPr lang="en-US" altLang="zh-CN" sz="2400" dirty="0">
                <a:latin typeface="Georgia" panose="02040502050405020303" pitchFamily="18" charset="0"/>
              </a:rPr>
              <a:t>, Tutu Ajayi, and Christopher Batten. “</a:t>
            </a:r>
            <a:r>
              <a:rPr lang="en-US" altLang="zh-CN" sz="2400" dirty="0" err="1">
                <a:latin typeface="Georgia" panose="02040502050405020303" pitchFamily="18" charset="0"/>
              </a:rPr>
              <a:t>OpenROAD</a:t>
            </a:r>
            <a:r>
              <a:rPr lang="en-US" altLang="zh-CN" sz="2400" dirty="0">
                <a:latin typeface="Georgia" panose="02040502050405020303" pitchFamily="18" charset="0"/>
              </a:rPr>
              <a:t> Tutorial: Open-Source ASIC Design for Computer Architects. Oct. </a:t>
            </a:r>
            <a:r>
              <a:rPr lang="en-US" altLang="zh-CN" sz="2400">
                <a:latin typeface="Georgia" panose="02040502050405020303" pitchFamily="18" charset="0"/>
              </a:rPr>
              <a:t>1, 2022.</a:t>
            </a:r>
            <a:endParaRPr lang="en-US" altLang="zh-CN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15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2480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Motivation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464597"/>
            <a:ext cx="812543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/>
              <a:t>Why should SoC designer and researchers care?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Extending algorithms and techniques to real hardware designs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More accurate design space exploration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Hands on experience for job opportunities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Why choose Open Source?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Easier collaboration using publicly available IP and kits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Reproducibility and Apples-to-Apples comparison of new implementations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Easily re-use publicly available flows, best practices, designs and IP cores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Support form the open-source community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Opportunities for free/sponsored tape-outs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FREE!</a:t>
            </a:r>
            <a:endParaRPr lang="zh-CN" altLang="en-US" sz="20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021D02E-FE41-341B-5640-3E338C782E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3722" y="2222090"/>
            <a:ext cx="3347884" cy="334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6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3815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Chip Design Flow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8" y="1210337"/>
            <a:ext cx="53827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altLang="zh-CN" sz="2400" dirty="0"/>
              <a:t>Design Specification and Algorithm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altLang="zh-CN" sz="2400" dirty="0"/>
              <a:t>RTL Implementation and Simulation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altLang="zh-CN" sz="2400" dirty="0"/>
              <a:t>Synthesis to Gate Level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altLang="zh-CN" sz="2400" dirty="0"/>
              <a:t>Physical Implementation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altLang="zh-CN" sz="2400" dirty="0"/>
              <a:t>Verification and Signoff</a:t>
            </a:r>
            <a:endParaRPr lang="zh-CN" altLang="en-US" sz="2400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4892933B-EFF2-CCEC-95D7-876058B03973}"/>
              </a:ext>
            </a:extLst>
          </p:cNvPr>
          <p:cNvSpPr/>
          <p:nvPr/>
        </p:nvSpPr>
        <p:spPr>
          <a:xfrm>
            <a:off x="4129547" y="3102077"/>
            <a:ext cx="6154994" cy="3190567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F40C8CB-0544-D29A-AA51-50B9D6BB1FC1}"/>
              </a:ext>
            </a:extLst>
          </p:cNvPr>
          <p:cNvGrpSpPr/>
          <p:nvPr/>
        </p:nvGrpSpPr>
        <p:grpSpPr>
          <a:xfrm>
            <a:off x="2170498" y="4043514"/>
            <a:ext cx="1435510" cy="1307691"/>
            <a:chOff x="2939845" y="3598606"/>
            <a:chExt cx="1435510" cy="1307691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51014178-9AD5-086A-DE7A-829E036377E6}"/>
                </a:ext>
              </a:extLst>
            </p:cNvPr>
            <p:cNvSpPr/>
            <p:nvPr/>
          </p:nvSpPr>
          <p:spPr>
            <a:xfrm>
              <a:off x="3244645" y="39034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3A8A43DF-8F3D-CFA5-D122-13E6B99374F4}"/>
                </a:ext>
              </a:extLst>
            </p:cNvPr>
            <p:cNvSpPr/>
            <p:nvPr/>
          </p:nvSpPr>
          <p:spPr>
            <a:xfrm>
              <a:off x="3092245" y="37510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2A426B3F-573F-A5DE-BEAC-64DCE08EFC46}"/>
                </a:ext>
              </a:extLst>
            </p:cNvPr>
            <p:cNvSpPr/>
            <p:nvPr/>
          </p:nvSpPr>
          <p:spPr>
            <a:xfrm>
              <a:off x="2939845" y="35986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</a:rPr>
                <a:t>Design</a:t>
              </a:r>
              <a:endParaRPr lang="zh-CN" altLang="en-US" sz="20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0725D83-ADB4-68E1-3F98-C217B3950D09}"/>
              </a:ext>
            </a:extLst>
          </p:cNvPr>
          <p:cNvGrpSpPr/>
          <p:nvPr/>
        </p:nvGrpSpPr>
        <p:grpSpPr>
          <a:xfrm>
            <a:off x="4768647" y="2219540"/>
            <a:ext cx="1435510" cy="1307691"/>
            <a:chOff x="2939845" y="3598606"/>
            <a:chExt cx="1435510" cy="1307691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3F329700-64E8-15FA-0FD7-A12829372A18}"/>
                </a:ext>
              </a:extLst>
            </p:cNvPr>
            <p:cNvSpPr/>
            <p:nvPr/>
          </p:nvSpPr>
          <p:spPr>
            <a:xfrm>
              <a:off x="3244645" y="39034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4378A919-C275-5948-C45D-F970C28229C4}"/>
                </a:ext>
              </a:extLst>
            </p:cNvPr>
            <p:cNvSpPr/>
            <p:nvPr/>
          </p:nvSpPr>
          <p:spPr>
            <a:xfrm>
              <a:off x="3092245" y="37510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C7D0BC93-E343-9987-57B5-1835FE643AC0}"/>
                </a:ext>
              </a:extLst>
            </p:cNvPr>
            <p:cNvSpPr/>
            <p:nvPr/>
          </p:nvSpPr>
          <p:spPr>
            <a:xfrm>
              <a:off x="2939845" y="35986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</a:rPr>
                <a:t>PDK</a:t>
              </a:r>
              <a:endParaRPr lang="zh-CN" altLang="en-US" sz="20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5B579D7-E674-F7C5-EF0C-F257722C278E}"/>
              </a:ext>
            </a:extLst>
          </p:cNvPr>
          <p:cNvGrpSpPr/>
          <p:nvPr/>
        </p:nvGrpSpPr>
        <p:grpSpPr>
          <a:xfrm>
            <a:off x="6661360" y="2219539"/>
            <a:ext cx="1607568" cy="1307691"/>
            <a:chOff x="2939845" y="3598606"/>
            <a:chExt cx="1435510" cy="1307691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2FA3925E-296F-AE12-7390-D1FB836D5CD8}"/>
                </a:ext>
              </a:extLst>
            </p:cNvPr>
            <p:cNvSpPr/>
            <p:nvPr/>
          </p:nvSpPr>
          <p:spPr>
            <a:xfrm>
              <a:off x="3244645" y="39034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9B36C70D-86AB-4650-5F3B-E6A09D86D59E}"/>
                </a:ext>
              </a:extLst>
            </p:cNvPr>
            <p:cNvSpPr/>
            <p:nvPr/>
          </p:nvSpPr>
          <p:spPr>
            <a:xfrm>
              <a:off x="3092245" y="37510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8131A0EC-8D8A-0DCA-A492-7E5319EB00B2}"/>
                </a:ext>
              </a:extLst>
            </p:cNvPr>
            <p:cNvSpPr/>
            <p:nvPr/>
          </p:nvSpPr>
          <p:spPr>
            <a:xfrm>
              <a:off x="2939845" y="35986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</a:rPr>
                <a:t>Design Libraries</a:t>
              </a:r>
              <a:endParaRPr lang="zh-CN" altLang="en-US" sz="2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6A9BBFA-7980-DBB8-82D5-FE0E2DD090A9}"/>
              </a:ext>
            </a:extLst>
          </p:cNvPr>
          <p:cNvSpPr/>
          <p:nvPr/>
        </p:nvSpPr>
        <p:spPr>
          <a:xfrm>
            <a:off x="4281947" y="4016478"/>
            <a:ext cx="1305232" cy="100289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Synthesis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F28CEA5-0B20-67CE-2843-86F9C038E55F}"/>
              </a:ext>
            </a:extLst>
          </p:cNvPr>
          <p:cNvSpPr txBox="1"/>
          <p:nvPr/>
        </p:nvSpPr>
        <p:spPr>
          <a:xfrm>
            <a:off x="4576933" y="4711591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/>
              <a:t>Tool A</a:t>
            </a:r>
            <a:endParaRPr lang="zh-CN" altLang="en-US" sz="1400" b="1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1F82FB81-2249-F86C-45C2-34A872493A2B}"/>
              </a:ext>
            </a:extLst>
          </p:cNvPr>
          <p:cNvSpPr/>
          <p:nvPr/>
        </p:nvSpPr>
        <p:spPr>
          <a:xfrm>
            <a:off x="5803468" y="4016478"/>
            <a:ext cx="1983260" cy="100289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Physical Implementation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C69BDDD-EC9A-0D59-8387-8E4F32B542A3}"/>
              </a:ext>
            </a:extLst>
          </p:cNvPr>
          <p:cNvSpPr txBox="1"/>
          <p:nvPr/>
        </p:nvSpPr>
        <p:spPr>
          <a:xfrm>
            <a:off x="6497577" y="4737015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/>
              <a:t>Tool B</a:t>
            </a:r>
            <a:endParaRPr lang="zh-CN" altLang="en-US" sz="1400" b="1" dirty="0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E862FBE3-2FA9-8FC9-D7F0-55D6577F7F3E}"/>
              </a:ext>
            </a:extLst>
          </p:cNvPr>
          <p:cNvSpPr/>
          <p:nvPr/>
        </p:nvSpPr>
        <p:spPr>
          <a:xfrm>
            <a:off x="8003017" y="4016478"/>
            <a:ext cx="1479986" cy="100289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Verification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69CC863-B618-AAB3-EAC7-40608EF5F653}"/>
              </a:ext>
            </a:extLst>
          </p:cNvPr>
          <p:cNvSpPr txBox="1"/>
          <p:nvPr/>
        </p:nvSpPr>
        <p:spPr>
          <a:xfrm>
            <a:off x="8472757" y="4711591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/>
              <a:t>Tool C</a:t>
            </a:r>
            <a:endParaRPr lang="zh-CN" altLang="en-US" sz="1400" b="1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9AF02E3-7E72-6877-9604-B7CDD61314F3}"/>
              </a:ext>
            </a:extLst>
          </p:cNvPr>
          <p:cNvGrpSpPr/>
          <p:nvPr/>
        </p:nvGrpSpPr>
        <p:grpSpPr>
          <a:xfrm>
            <a:off x="10638481" y="4057745"/>
            <a:ext cx="1435510" cy="1307691"/>
            <a:chOff x="2939845" y="3598606"/>
            <a:chExt cx="1435510" cy="1307691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BC978EA8-DC0B-8449-93C3-E61723643B7B}"/>
                </a:ext>
              </a:extLst>
            </p:cNvPr>
            <p:cNvSpPr/>
            <p:nvPr/>
          </p:nvSpPr>
          <p:spPr>
            <a:xfrm>
              <a:off x="3244645" y="39034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18BCEA4B-8169-F0CE-58F2-4B633E203A8C}"/>
                </a:ext>
              </a:extLst>
            </p:cNvPr>
            <p:cNvSpPr/>
            <p:nvPr/>
          </p:nvSpPr>
          <p:spPr>
            <a:xfrm>
              <a:off x="3092245" y="37510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2EE289C5-5D7B-DD1E-03DE-9D9A4A308147}"/>
                </a:ext>
              </a:extLst>
            </p:cNvPr>
            <p:cNvSpPr/>
            <p:nvPr/>
          </p:nvSpPr>
          <p:spPr>
            <a:xfrm>
              <a:off x="2939845" y="3598606"/>
              <a:ext cx="1130710" cy="100289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</a:rPr>
                <a:t>Layout</a:t>
              </a:r>
              <a:endParaRPr lang="zh-CN" altLang="en-US" sz="20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181C6672-218A-3625-607B-4F01E7626C07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617008" y="4697361"/>
            <a:ext cx="5125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9F17C6E1-FB67-D3CC-4453-E693B13A04F6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10284541" y="4697359"/>
            <a:ext cx="35394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1C24DED1-60E2-E9F1-80BE-87BCAF6DE757}"/>
              </a:ext>
            </a:extLst>
          </p:cNvPr>
          <p:cNvCxnSpPr>
            <a:cxnSpLocks/>
          </p:cNvCxnSpPr>
          <p:nvPr/>
        </p:nvCxnSpPr>
        <p:spPr>
          <a:xfrm>
            <a:off x="5486402" y="3527230"/>
            <a:ext cx="0" cy="325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723E111B-6276-6E9A-A3C3-9D7C82564F85}"/>
              </a:ext>
            </a:extLst>
          </p:cNvPr>
          <p:cNvCxnSpPr>
            <a:cxnSpLocks/>
          </p:cNvCxnSpPr>
          <p:nvPr/>
        </p:nvCxnSpPr>
        <p:spPr>
          <a:xfrm>
            <a:off x="7465143" y="3527230"/>
            <a:ext cx="0" cy="325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D22E3E1B-5AAD-633C-AC73-BEF005502A67}"/>
              </a:ext>
            </a:extLst>
          </p:cNvPr>
          <p:cNvSpPr txBox="1"/>
          <p:nvPr/>
        </p:nvSpPr>
        <p:spPr>
          <a:xfrm>
            <a:off x="5739356" y="5095795"/>
            <a:ext cx="22317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RTL-to-GDS Flow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434366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6224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and Flow Preparation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060301"/>
            <a:ext cx="538274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/>
              <a:t>Design Preparation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RTL Files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Timing Constraints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Design Parameters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Flow Setup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EDA Tool Setup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Design selection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Process development kit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Standard cell libraries</a:t>
            </a:r>
            <a:endParaRPr lang="zh-CN" altLang="en-US" sz="2000" dirty="0"/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BBF82744-DCCE-F47F-BB64-D2E3879E7143}"/>
              </a:ext>
            </a:extLst>
          </p:cNvPr>
          <p:cNvGrpSpPr/>
          <p:nvPr/>
        </p:nvGrpSpPr>
        <p:grpSpPr>
          <a:xfrm>
            <a:off x="2160666" y="2025787"/>
            <a:ext cx="9903493" cy="4073105"/>
            <a:chOff x="2170498" y="2219539"/>
            <a:chExt cx="9903493" cy="4073105"/>
          </a:xfrm>
        </p:grpSpPr>
        <p:sp>
          <p:nvSpPr>
            <p:cNvPr id="2" name="箭头: 右 1">
              <a:extLst>
                <a:ext uri="{FF2B5EF4-FFF2-40B4-BE49-F238E27FC236}">
                  <a16:creationId xmlns:a16="http://schemas.microsoft.com/office/drawing/2014/main" id="{4892933B-EFF2-CCEC-95D7-876058B03973}"/>
                </a:ext>
              </a:extLst>
            </p:cNvPr>
            <p:cNvSpPr/>
            <p:nvPr/>
          </p:nvSpPr>
          <p:spPr>
            <a:xfrm>
              <a:off x="4129547" y="3102077"/>
              <a:ext cx="6154994" cy="3190567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5F40C8CB-0544-D29A-AA51-50B9D6BB1FC1}"/>
                </a:ext>
              </a:extLst>
            </p:cNvPr>
            <p:cNvGrpSpPr/>
            <p:nvPr/>
          </p:nvGrpSpPr>
          <p:grpSpPr>
            <a:xfrm>
              <a:off x="2170498" y="4043514"/>
              <a:ext cx="1435510" cy="1307691"/>
              <a:chOff x="2939845" y="3598606"/>
              <a:chExt cx="1435510" cy="1307691"/>
            </a:xfrm>
          </p:grpSpPr>
          <p:sp>
            <p:nvSpPr>
              <p:cNvPr id="9" name="矩形: 圆角 8">
                <a:extLst>
                  <a:ext uri="{FF2B5EF4-FFF2-40B4-BE49-F238E27FC236}">
                    <a16:creationId xmlns:a16="http://schemas.microsoft.com/office/drawing/2014/main" id="{51014178-9AD5-086A-DE7A-829E036377E6}"/>
                  </a:ext>
                </a:extLst>
              </p:cNvPr>
              <p:cNvSpPr/>
              <p:nvPr/>
            </p:nvSpPr>
            <p:spPr>
              <a:xfrm>
                <a:off x="3244645" y="39034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3A8A43DF-8F3D-CFA5-D122-13E6B99374F4}"/>
                  </a:ext>
                </a:extLst>
              </p:cNvPr>
              <p:cNvSpPr/>
              <p:nvPr/>
            </p:nvSpPr>
            <p:spPr>
              <a:xfrm>
                <a:off x="3092245" y="37510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2A426B3F-573F-A5DE-BEAC-64DCE08EFC46}"/>
                  </a:ext>
                </a:extLst>
              </p:cNvPr>
              <p:cNvSpPr/>
              <p:nvPr/>
            </p:nvSpPr>
            <p:spPr>
              <a:xfrm>
                <a:off x="2939845" y="35986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0000"/>
                    </a:solidFill>
                  </a:rPr>
                  <a:t>Design</a:t>
                </a:r>
                <a:endParaRPr lang="zh-CN" altLang="en-US" sz="2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0725D83-ADB4-68E1-3F98-C217B3950D09}"/>
                </a:ext>
              </a:extLst>
            </p:cNvPr>
            <p:cNvGrpSpPr/>
            <p:nvPr/>
          </p:nvGrpSpPr>
          <p:grpSpPr>
            <a:xfrm>
              <a:off x="4768647" y="2219540"/>
              <a:ext cx="1435510" cy="1307691"/>
              <a:chOff x="2939845" y="3598606"/>
              <a:chExt cx="1435510" cy="1307691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3F329700-64E8-15FA-0FD7-A12829372A18}"/>
                  </a:ext>
                </a:extLst>
              </p:cNvPr>
              <p:cNvSpPr/>
              <p:nvPr/>
            </p:nvSpPr>
            <p:spPr>
              <a:xfrm>
                <a:off x="3244645" y="39034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4378A919-C275-5948-C45D-F970C28229C4}"/>
                  </a:ext>
                </a:extLst>
              </p:cNvPr>
              <p:cNvSpPr/>
              <p:nvPr/>
            </p:nvSpPr>
            <p:spPr>
              <a:xfrm>
                <a:off x="3092245" y="37510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C7D0BC93-E343-9987-57B5-1835FE643AC0}"/>
                  </a:ext>
                </a:extLst>
              </p:cNvPr>
              <p:cNvSpPr/>
              <p:nvPr/>
            </p:nvSpPr>
            <p:spPr>
              <a:xfrm>
                <a:off x="2939845" y="35986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0000"/>
                    </a:solidFill>
                  </a:rPr>
                  <a:t>PDK</a:t>
                </a:r>
                <a:endParaRPr lang="zh-CN" altLang="en-US" sz="2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E5B579D7-E674-F7C5-EF0C-F257722C278E}"/>
                </a:ext>
              </a:extLst>
            </p:cNvPr>
            <p:cNvGrpSpPr/>
            <p:nvPr/>
          </p:nvGrpSpPr>
          <p:grpSpPr>
            <a:xfrm>
              <a:off x="6661360" y="2219539"/>
              <a:ext cx="1607568" cy="1307691"/>
              <a:chOff x="2939845" y="3598606"/>
              <a:chExt cx="1435510" cy="1307691"/>
            </a:xfrm>
          </p:grpSpPr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2FA3925E-296F-AE12-7390-D1FB836D5CD8}"/>
                  </a:ext>
                </a:extLst>
              </p:cNvPr>
              <p:cNvSpPr/>
              <p:nvPr/>
            </p:nvSpPr>
            <p:spPr>
              <a:xfrm>
                <a:off x="3244645" y="39034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9B36C70D-86AB-4650-5F3B-E6A09D86D59E}"/>
                  </a:ext>
                </a:extLst>
              </p:cNvPr>
              <p:cNvSpPr/>
              <p:nvPr/>
            </p:nvSpPr>
            <p:spPr>
              <a:xfrm>
                <a:off x="3092245" y="37510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8131A0EC-8D8A-0DCA-A492-7E5319EB00B2}"/>
                  </a:ext>
                </a:extLst>
              </p:cNvPr>
              <p:cNvSpPr/>
              <p:nvPr/>
            </p:nvSpPr>
            <p:spPr>
              <a:xfrm>
                <a:off x="2939845" y="35986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>
                    <a:solidFill>
                      <a:srgbClr val="FF0000"/>
                    </a:solidFill>
                  </a:rPr>
                  <a:t>Design Libraries</a:t>
                </a:r>
                <a:endParaRPr lang="zh-CN" altLang="en-US" sz="2000" b="1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A6A9BBFA-7980-DBB8-82D5-FE0E2DD090A9}"/>
                </a:ext>
              </a:extLst>
            </p:cNvPr>
            <p:cNvSpPr/>
            <p:nvPr/>
          </p:nvSpPr>
          <p:spPr>
            <a:xfrm>
              <a:off x="4281947" y="4016478"/>
              <a:ext cx="1305232" cy="100289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Synthesis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F28CEA5-0B20-67CE-2843-86F9C038E55F}"/>
                </a:ext>
              </a:extLst>
            </p:cNvPr>
            <p:cNvSpPr txBox="1"/>
            <p:nvPr/>
          </p:nvSpPr>
          <p:spPr>
            <a:xfrm>
              <a:off x="4576933" y="4711591"/>
              <a:ext cx="715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>
                  <a:solidFill>
                    <a:srgbClr val="FF0000"/>
                  </a:solidFill>
                </a:rPr>
                <a:t>Tool A</a:t>
              </a:r>
              <a:endParaRPr lang="zh-CN" altLang="en-US" sz="1400" b="1" dirty="0">
                <a:solidFill>
                  <a:srgbClr val="FF0000"/>
                </a:solidFill>
              </a:endParaRPr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1F82FB81-2249-F86C-45C2-34A872493A2B}"/>
                </a:ext>
              </a:extLst>
            </p:cNvPr>
            <p:cNvSpPr/>
            <p:nvPr/>
          </p:nvSpPr>
          <p:spPr>
            <a:xfrm>
              <a:off x="5803468" y="4016478"/>
              <a:ext cx="1983260" cy="100289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Physical Implementation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C69BDDD-EC9A-0D59-8387-8E4F32B542A3}"/>
                </a:ext>
              </a:extLst>
            </p:cNvPr>
            <p:cNvSpPr txBox="1"/>
            <p:nvPr/>
          </p:nvSpPr>
          <p:spPr>
            <a:xfrm>
              <a:off x="6497577" y="4737015"/>
              <a:ext cx="715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>
                  <a:solidFill>
                    <a:srgbClr val="FF0000"/>
                  </a:solidFill>
                </a:rPr>
                <a:t>Tool B</a:t>
              </a:r>
              <a:endParaRPr lang="zh-CN" altLang="en-US" sz="1400" b="1" dirty="0">
                <a:solidFill>
                  <a:srgbClr val="FF0000"/>
                </a:solidFill>
              </a:endParaRPr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E862FBE3-2FA9-8FC9-D7F0-55D6577F7F3E}"/>
                </a:ext>
              </a:extLst>
            </p:cNvPr>
            <p:cNvSpPr/>
            <p:nvPr/>
          </p:nvSpPr>
          <p:spPr>
            <a:xfrm>
              <a:off x="8003017" y="4016478"/>
              <a:ext cx="1479986" cy="100289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</a:rPr>
                <a:t>Verification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E69CC863-B618-AAB3-EAC7-40608EF5F653}"/>
                </a:ext>
              </a:extLst>
            </p:cNvPr>
            <p:cNvSpPr txBox="1"/>
            <p:nvPr/>
          </p:nvSpPr>
          <p:spPr>
            <a:xfrm>
              <a:off x="8472757" y="4711591"/>
              <a:ext cx="715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>
                  <a:solidFill>
                    <a:srgbClr val="FF0000"/>
                  </a:solidFill>
                </a:rPr>
                <a:t>Tool C</a:t>
              </a:r>
              <a:endParaRPr lang="zh-CN" altLang="en-US" sz="1400" b="1" dirty="0">
                <a:solidFill>
                  <a:srgbClr val="FF0000"/>
                </a:solidFill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A9AF02E3-7E72-6877-9604-B7CDD61314F3}"/>
                </a:ext>
              </a:extLst>
            </p:cNvPr>
            <p:cNvGrpSpPr/>
            <p:nvPr/>
          </p:nvGrpSpPr>
          <p:grpSpPr>
            <a:xfrm>
              <a:off x="10638481" y="4057745"/>
              <a:ext cx="1435510" cy="1307691"/>
              <a:chOff x="2939845" y="3598606"/>
              <a:chExt cx="1435510" cy="1307691"/>
            </a:xfrm>
          </p:grpSpPr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BC978EA8-DC0B-8449-93C3-E61723643B7B}"/>
                  </a:ext>
                </a:extLst>
              </p:cNvPr>
              <p:cNvSpPr/>
              <p:nvPr/>
            </p:nvSpPr>
            <p:spPr>
              <a:xfrm>
                <a:off x="3244645" y="39034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18BCEA4B-8169-F0CE-58F2-4B633E203A8C}"/>
                  </a:ext>
                </a:extLst>
              </p:cNvPr>
              <p:cNvSpPr/>
              <p:nvPr/>
            </p:nvSpPr>
            <p:spPr>
              <a:xfrm>
                <a:off x="3092245" y="37510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: 圆角 27">
                <a:extLst>
                  <a:ext uri="{FF2B5EF4-FFF2-40B4-BE49-F238E27FC236}">
                    <a16:creationId xmlns:a16="http://schemas.microsoft.com/office/drawing/2014/main" id="{2EE289C5-5D7B-DD1E-03DE-9D9A4A308147}"/>
                  </a:ext>
                </a:extLst>
              </p:cNvPr>
              <p:cNvSpPr/>
              <p:nvPr/>
            </p:nvSpPr>
            <p:spPr>
              <a:xfrm>
                <a:off x="2939845" y="3598606"/>
                <a:ext cx="1130710" cy="1002891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dirty="0">
                    <a:solidFill>
                      <a:schemeClr val="tx1"/>
                    </a:solidFill>
                  </a:rPr>
                  <a:t>Layout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181C6672-218A-3625-607B-4F01E7626C07}"/>
                </a:ext>
              </a:extLst>
            </p:cNvPr>
            <p:cNvCxnSpPr>
              <a:cxnSpLocks/>
              <a:endCxn id="2" idx="1"/>
            </p:cNvCxnSpPr>
            <p:nvPr/>
          </p:nvCxnSpPr>
          <p:spPr>
            <a:xfrm>
              <a:off x="3617008" y="4697361"/>
              <a:ext cx="51253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9F17C6E1-FB67-D3CC-4453-E693B13A04F6}"/>
                </a:ext>
              </a:extLst>
            </p:cNvPr>
            <p:cNvCxnSpPr>
              <a:cxnSpLocks/>
              <a:stCxn id="2" idx="3"/>
            </p:cNvCxnSpPr>
            <p:nvPr/>
          </p:nvCxnSpPr>
          <p:spPr>
            <a:xfrm flipV="1">
              <a:off x="10284541" y="4697359"/>
              <a:ext cx="353940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1C24DED1-60E2-E9F1-80BE-87BCAF6DE757}"/>
                </a:ext>
              </a:extLst>
            </p:cNvPr>
            <p:cNvCxnSpPr>
              <a:cxnSpLocks/>
            </p:cNvCxnSpPr>
            <p:nvPr/>
          </p:nvCxnSpPr>
          <p:spPr>
            <a:xfrm>
              <a:off x="5486402" y="3527230"/>
              <a:ext cx="0" cy="325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723E111B-6276-6E9A-A3C3-9D7C82564F8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143" y="3527230"/>
              <a:ext cx="0" cy="325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D22E3E1B-5AAD-633C-AC73-BEF005502A67}"/>
                </a:ext>
              </a:extLst>
            </p:cNvPr>
            <p:cNvSpPr txBox="1"/>
            <p:nvPr/>
          </p:nvSpPr>
          <p:spPr>
            <a:xfrm>
              <a:off x="5739356" y="5095795"/>
              <a:ext cx="22317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/>
                <a:t>RTL-to-GDS Flow</a:t>
              </a:r>
              <a:endParaRPr lang="zh-CN" altLang="en-US" sz="2000" b="1" dirty="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583CC64F-AFC3-04CF-A92C-1B9701E2D86A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FE2C915-0371-7043-099E-5C1E27EFBB7C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40C6ED3E-3ECD-D6A7-9A34-BF72B48C3A02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RTL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7" name="等腰三角形 76">
                <a:extLst>
                  <a:ext uri="{FF2B5EF4-FFF2-40B4-BE49-F238E27FC236}">
                    <a16:creationId xmlns:a16="http://schemas.microsoft.com/office/drawing/2014/main" id="{2D0C322F-D257-DB4F-153E-68B6D618054F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DC4AF9F9-39C1-BFDB-6FF9-3CB615C3BC96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72" name="直角三角形 71">
                <a:extLst>
                  <a:ext uri="{FF2B5EF4-FFF2-40B4-BE49-F238E27FC236}">
                    <a16:creationId xmlns:a16="http://schemas.microsoft.com/office/drawing/2014/main" id="{0C412671-FC66-3623-50E3-E25F3C2DB9CC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等腰三角形 72">
                <a:extLst>
                  <a:ext uri="{FF2B5EF4-FFF2-40B4-BE49-F238E27FC236}">
                    <a16:creationId xmlns:a16="http://schemas.microsoft.com/office/drawing/2014/main" id="{CF9849B9-58DE-B193-DF3A-53B3AB8B68E2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直角三角形 73">
                <a:extLst>
                  <a:ext uri="{FF2B5EF4-FFF2-40B4-BE49-F238E27FC236}">
                    <a16:creationId xmlns:a16="http://schemas.microsoft.com/office/drawing/2014/main" id="{DD2912A4-E41E-11F4-AF1A-D45CFB523C75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083CE3D0-B496-22E1-0C81-F760475E5C1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Synthesis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5C0F7510-3DBC-1A5E-0919-D305B7AA9778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68" name="直角三角形 67">
                <a:extLst>
                  <a:ext uri="{FF2B5EF4-FFF2-40B4-BE49-F238E27FC236}">
                    <a16:creationId xmlns:a16="http://schemas.microsoft.com/office/drawing/2014/main" id="{DCAA35F1-A4F7-6725-FF8D-232BD752FC9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等腰三角形 68">
                <a:extLst>
                  <a:ext uri="{FF2B5EF4-FFF2-40B4-BE49-F238E27FC236}">
                    <a16:creationId xmlns:a16="http://schemas.microsoft.com/office/drawing/2014/main" id="{FF0F6C71-3483-86F2-9DF8-D410B291D21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直角三角形 69">
                <a:extLst>
                  <a:ext uri="{FF2B5EF4-FFF2-40B4-BE49-F238E27FC236}">
                    <a16:creationId xmlns:a16="http://schemas.microsoft.com/office/drawing/2014/main" id="{2F712623-312A-443B-B8B7-9B7CE384C14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63D76C45-A022-6335-0344-D33B9E055CE0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Floorplan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B1F9381-96D8-A262-2CD5-333CA3F293F7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64" name="直角三角形 63">
                <a:extLst>
                  <a:ext uri="{FF2B5EF4-FFF2-40B4-BE49-F238E27FC236}">
                    <a16:creationId xmlns:a16="http://schemas.microsoft.com/office/drawing/2014/main" id="{F491C572-30C1-B662-8638-6E3DE5898394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等腰三角形 64">
                <a:extLst>
                  <a:ext uri="{FF2B5EF4-FFF2-40B4-BE49-F238E27FC236}">
                    <a16:creationId xmlns:a16="http://schemas.microsoft.com/office/drawing/2014/main" id="{51E5C5C8-08A9-7E10-B266-FF37606C1997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直角三角形 65">
                <a:extLst>
                  <a:ext uri="{FF2B5EF4-FFF2-40B4-BE49-F238E27FC236}">
                    <a16:creationId xmlns:a16="http://schemas.microsoft.com/office/drawing/2014/main" id="{93A96D9E-83C8-BEED-0B20-AD9E421A555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D2A42F80-BDA7-C6CB-CBD5-F70CC3C5518B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Place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D1E9661E-4761-C503-9E56-CFCC5CB28BC5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04FA8370-6B60-0FEF-A89D-D2FDB6515470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等腰三角形 60">
                <a:extLst>
                  <a:ext uri="{FF2B5EF4-FFF2-40B4-BE49-F238E27FC236}">
                    <a16:creationId xmlns:a16="http://schemas.microsoft.com/office/drawing/2014/main" id="{07034195-7ACC-B2FE-24FE-5EB9638D2C99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直角三角形 61">
                <a:extLst>
                  <a:ext uri="{FF2B5EF4-FFF2-40B4-BE49-F238E27FC236}">
                    <a16:creationId xmlns:a16="http://schemas.microsoft.com/office/drawing/2014/main" id="{85604447-F326-C135-F971-6956A5EAA347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787D9149-FE16-C38F-649F-973AA85D00CC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CTS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E893A4A6-F497-D96B-B06F-10904847EC4B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56" name="直角三角形 55">
                <a:extLst>
                  <a:ext uri="{FF2B5EF4-FFF2-40B4-BE49-F238E27FC236}">
                    <a16:creationId xmlns:a16="http://schemas.microsoft.com/office/drawing/2014/main" id="{F62D2EAB-17B7-F322-8EED-D854BB944207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等腰三角形 56">
                <a:extLst>
                  <a:ext uri="{FF2B5EF4-FFF2-40B4-BE49-F238E27FC236}">
                    <a16:creationId xmlns:a16="http://schemas.microsoft.com/office/drawing/2014/main" id="{16D0C85A-5387-2D69-8776-3211E45A3C3B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直角三角形 57">
                <a:extLst>
                  <a:ext uri="{FF2B5EF4-FFF2-40B4-BE49-F238E27FC236}">
                    <a16:creationId xmlns:a16="http://schemas.microsoft.com/office/drawing/2014/main" id="{668E7F90-BEEC-179F-00C7-E759E94C5065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FEA5596A-B69D-1504-726E-F25E98EE250C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Route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AE82B059-D47B-AFF7-7348-295AC8E4B689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52" name="直角三角形 51">
                <a:extLst>
                  <a:ext uri="{FF2B5EF4-FFF2-40B4-BE49-F238E27FC236}">
                    <a16:creationId xmlns:a16="http://schemas.microsoft.com/office/drawing/2014/main" id="{771D998E-9630-57B0-7670-DE6F9F05F517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等腰三角形 52">
                <a:extLst>
                  <a:ext uri="{FF2B5EF4-FFF2-40B4-BE49-F238E27FC236}">
                    <a16:creationId xmlns:a16="http://schemas.microsoft.com/office/drawing/2014/main" id="{6EFC45B6-01E6-9650-0BF6-1E740842B7DF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直角三角形 53">
                <a:extLst>
                  <a:ext uri="{FF2B5EF4-FFF2-40B4-BE49-F238E27FC236}">
                    <a16:creationId xmlns:a16="http://schemas.microsoft.com/office/drawing/2014/main" id="{AB9FB199-1EAF-72EE-766A-3EE247C97B26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51DFAEE0-1AB7-CE7C-DFF7-0A321F36B014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6C72F33C-9BCB-C3F1-D9C2-4CEE602A52E4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48" name="直角三角形 47">
                <a:extLst>
                  <a:ext uri="{FF2B5EF4-FFF2-40B4-BE49-F238E27FC236}">
                    <a16:creationId xmlns:a16="http://schemas.microsoft.com/office/drawing/2014/main" id="{55BD433A-C5E5-EFDA-A840-65F91191A4E0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等腰三角形 48">
                <a:extLst>
                  <a:ext uri="{FF2B5EF4-FFF2-40B4-BE49-F238E27FC236}">
                    <a16:creationId xmlns:a16="http://schemas.microsoft.com/office/drawing/2014/main" id="{788E0A14-1614-119F-1EB8-56DA2A8CE076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直角三角形 49">
                <a:extLst>
                  <a:ext uri="{FF2B5EF4-FFF2-40B4-BE49-F238E27FC236}">
                    <a16:creationId xmlns:a16="http://schemas.microsoft.com/office/drawing/2014/main" id="{52D19AE5-85F1-A1A9-D223-E472641ADCE6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B6A93A3B-2E9C-D35E-1ED1-4B9C4357AA1E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41A8BCD-195E-97A4-25EB-708A0780BAB0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43" name="直角三角形 42">
                <a:extLst>
                  <a:ext uri="{FF2B5EF4-FFF2-40B4-BE49-F238E27FC236}">
                    <a16:creationId xmlns:a16="http://schemas.microsoft.com/office/drawing/2014/main" id="{25E3221A-7224-2784-8950-B4B1EFD964AE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等腰三角形 43">
                <a:extLst>
                  <a:ext uri="{FF2B5EF4-FFF2-40B4-BE49-F238E27FC236}">
                    <a16:creationId xmlns:a16="http://schemas.microsoft.com/office/drawing/2014/main" id="{7830B234-CC0E-686B-3DBA-5A2B416A6AD7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直角三角形 44">
                <a:extLst>
                  <a:ext uri="{FF2B5EF4-FFF2-40B4-BE49-F238E27FC236}">
                    <a16:creationId xmlns:a16="http://schemas.microsoft.com/office/drawing/2014/main" id="{1E315A1B-B3A7-90B1-43D2-794A677B5D9E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BF9D7591-502B-79A0-6424-BF7E3391C4ED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428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3709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Synthesis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060301"/>
            <a:ext cx="5382743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/>
              <a:t>Synthesis transforms RTL to netlist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RTL Parsing and Design Elaboration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Generic Mapping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Generic Optimizations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Technology Mapping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Technology Driven Optimization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Constraint Checking / Adherence</a:t>
            </a:r>
          </a:p>
          <a:p>
            <a:pPr>
              <a:spcBef>
                <a:spcPts val="600"/>
              </a:spcBef>
            </a:pPr>
            <a:r>
              <a:rPr lang="en-US" altLang="zh-CN" sz="2400" dirty="0" err="1"/>
              <a:t>OpenROAD</a:t>
            </a:r>
            <a:r>
              <a:rPr lang="en-US" altLang="zh-CN" sz="2400" dirty="0"/>
              <a:t> flows leverages </a:t>
            </a:r>
            <a:r>
              <a:rPr lang="en-US" altLang="zh-CN" sz="2400" dirty="0" err="1"/>
              <a:t>Yosys</a:t>
            </a:r>
            <a:endParaRPr lang="zh-CN" altLang="en-US" sz="2400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B47740F5-9B62-8F21-05AC-15F1A46B1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760" y="4555531"/>
            <a:ext cx="1287887" cy="1287887"/>
          </a:xfrm>
          <a:prstGeom prst="rect">
            <a:avLst/>
          </a:prstGeom>
        </p:spPr>
      </p:pic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Synthesis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Floorplan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Place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CTS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Route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61" name="文本框 160">
            <a:extLst>
              <a:ext uri="{FF2B5EF4-FFF2-40B4-BE49-F238E27FC236}">
                <a16:creationId xmlns:a16="http://schemas.microsoft.com/office/drawing/2014/main" id="{BA48E514-9BE0-AB54-796D-0887F8BC9DB1}"/>
              </a:ext>
            </a:extLst>
          </p:cNvPr>
          <p:cNvSpPr txBox="1"/>
          <p:nvPr/>
        </p:nvSpPr>
        <p:spPr>
          <a:xfrm>
            <a:off x="6351727" y="1799303"/>
            <a:ext cx="28344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x = </a:t>
            </a:r>
            <a:r>
              <a:rPr lang="en-US" altLang="zh-CN" dirty="0" err="1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a’bc</a:t>
            </a:r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 + </a:t>
            </a:r>
            <a:r>
              <a:rPr lang="en-US" altLang="zh-CN" dirty="0" err="1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a’bc</a:t>
            </a:r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’</a:t>
            </a:r>
          </a:p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y = </a:t>
            </a:r>
            <a:r>
              <a:rPr lang="en-US" altLang="zh-CN" dirty="0" err="1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b’c</a:t>
            </a:r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’ + ab’ + ac</a:t>
            </a:r>
            <a:endParaRPr lang="zh-CN" altLang="en-US" dirty="0">
              <a:latin typeface="DejaVuSansMono Nerd Font Mono" panose="020B0609030804020204" pitchFamily="49" charset="0"/>
              <a:cs typeface="DejaVuSansMono Nerd Font Mono" panose="020B0609030804020204" pitchFamily="49" charset="0"/>
            </a:endParaRP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F41E4423-BEE8-6A13-1EB3-BA9F6582FD4A}"/>
              </a:ext>
            </a:extLst>
          </p:cNvPr>
          <p:cNvSpPr txBox="1"/>
          <p:nvPr/>
        </p:nvSpPr>
        <p:spPr>
          <a:xfrm>
            <a:off x="6351727" y="2712774"/>
            <a:ext cx="199766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x = </a:t>
            </a:r>
            <a:r>
              <a:rPr lang="en-US" altLang="zh-CN" dirty="0" err="1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a’b</a:t>
            </a:r>
            <a:endParaRPr lang="en-US" altLang="zh-CN" dirty="0">
              <a:latin typeface="DejaVuSansMono Nerd Font Mono" panose="020B0609030804020204" pitchFamily="49" charset="0"/>
              <a:ea typeface="DejaVuSansMono Nerd Font Mono" panose="020B0609030804020204" pitchFamily="49" charset="0"/>
              <a:cs typeface="DejaVuSansMono Nerd Font Mono" panose="020B0609030804020204" pitchFamily="49" charset="0"/>
            </a:endParaRPr>
          </a:p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y = </a:t>
            </a:r>
            <a:r>
              <a:rPr lang="en-US" altLang="zh-CN" dirty="0" err="1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b’c</a:t>
            </a:r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’ + ac</a:t>
            </a:r>
            <a:endParaRPr lang="zh-CN" altLang="en-US" dirty="0">
              <a:latin typeface="DejaVuSansMono Nerd Font Mono" panose="020B0609030804020204" pitchFamily="49" charset="0"/>
              <a:cs typeface="DejaVuSansMono Nerd Font Mono" panose="020B0609030804020204" pitchFamily="49" charset="0"/>
            </a:endParaRPr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id="{728519AE-8E5A-94A4-6FB2-F7C929F17807}"/>
              </a:ext>
            </a:extLst>
          </p:cNvPr>
          <p:cNvSpPr txBox="1"/>
          <p:nvPr/>
        </p:nvSpPr>
        <p:spPr>
          <a:xfrm>
            <a:off x="6345752" y="3626245"/>
            <a:ext cx="464742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INVX1SC(.A(a),.Z(U1));</a:t>
            </a:r>
          </a:p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AND2X1SC(.A(U1),.B(b),.Z(U55));</a:t>
            </a:r>
          </a:p>
          <a:p>
            <a:r>
              <a:rPr lang="en-US" altLang="zh-CN" dirty="0">
                <a:latin typeface="DejaVuSansMono Nerd Font Mono" panose="020B0609030804020204" pitchFamily="49" charset="0"/>
                <a:ea typeface="DejaVuSansMono Nerd Font Mono" panose="020B0609030804020204" pitchFamily="49" charset="0"/>
                <a:cs typeface="DejaVuSansMono Nerd Font Mono" panose="020B0609030804020204" pitchFamily="49" charset="0"/>
              </a:rPr>
              <a:t>AND2X1SC(.A(U2),.B(U3),.Z(U23));</a:t>
            </a:r>
          </a:p>
          <a:p>
            <a:r>
              <a:rPr lang="en-US" altLang="zh-CN" dirty="0">
                <a:latin typeface="DejaVuSansMono Nerd Font Mono" panose="020B0609030804020204" pitchFamily="49" charset="0"/>
                <a:cs typeface="DejaVuSansMono Nerd Font Mono" panose="020B0609030804020204" pitchFamily="49" charset="0"/>
              </a:rPr>
              <a:t>ORX1SC(.A(U23),.B(U21),.Z(y));</a:t>
            </a:r>
            <a:endParaRPr lang="zh-CN" altLang="en-US" dirty="0">
              <a:latin typeface="DejaVuSansMono Nerd Font Mono" panose="020B0609030804020204" pitchFamily="49" charset="0"/>
              <a:cs typeface="DejaVuSansMono Nerd Font Mono" panose="020B0609030804020204" pitchFamily="49" charset="0"/>
            </a:endParaRPr>
          </a:p>
        </p:txBody>
      </p:sp>
      <p:sp>
        <p:nvSpPr>
          <p:cNvPr id="166" name="流程图: 存储数据 165">
            <a:extLst>
              <a:ext uri="{FF2B5EF4-FFF2-40B4-BE49-F238E27FC236}">
                <a16:creationId xmlns:a16="http://schemas.microsoft.com/office/drawing/2014/main" id="{840D0600-C406-EA64-9849-98FE5D61C830}"/>
              </a:ext>
            </a:extLst>
          </p:cNvPr>
          <p:cNvSpPr/>
          <p:nvPr/>
        </p:nvSpPr>
        <p:spPr>
          <a:xfrm flipH="1">
            <a:off x="8099411" y="5093714"/>
            <a:ext cx="495203" cy="339222"/>
          </a:xfrm>
          <a:prstGeom prst="flowChartOnlineStorag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5518E42D-1D79-B84C-1A09-947C82C1EB8C}"/>
              </a:ext>
            </a:extLst>
          </p:cNvPr>
          <p:cNvGrpSpPr/>
          <p:nvPr/>
        </p:nvGrpSpPr>
        <p:grpSpPr>
          <a:xfrm>
            <a:off x="7114032" y="5011578"/>
            <a:ext cx="708425" cy="339222"/>
            <a:chOff x="7114032" y="5011578"/>
            <a:chExt cx="708425" cy="339222"/>
          </a:xfrm>
        </p:grpSpPr>
        <p:sp>
          <p:nvSpPr>
            <p:cNvPr id="164" name="流程图: 延期 163">
              <a:extLst>
                <a:ext uri="{FF2B5EF4-FFF2-40B4-BE49-F238E27FC236}">
                  <a16:creationId xmlns:a16="http://schemas.microsoft.com/office/drawing/2014/main" id="{B49A8A60-4196-8702-B9BD-1C1F2BCFBCE6}"/>
                </a:ext>
              </a:extLst>
            </p:cNvPr>
            <p:cNvSpPr/>
            <p:nvPr/>
          </p:nvSpPr>
          <p:spPr>
            <a:xfrm>
              <a:off x="7360599" y="5011578"/>
              <a:ext cx="461858" cy="339222"/>
            </a:xfrm>
            <a:prstGeom prst="flowChartDelay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3" name="组合 172">
              <a:extLst>
                <a:ext uri="{FF2B5EF4-FFF2-40B4-BE49-F238E27FC236}">
                  <a16:creationId xmlns:a16="http://schemas.microsoft.com/office/drawing/2014/main" id="{4042C500-43EE-17D2-2F67-D2A64DC1BB12}"/>
                </a:ext>
              </a:extLst>
            </p:cNvPr>
            <p:cNvGrpSpPr/>
            <p:nvPr/>
          </p:nvGrpSpPr>
          <p:grpSpPr>
            <a:xfrm>
              <a:off x="7114032" y="5093714"/>
              <a:ext cx="225552" cy="163429"/>
              <a:chOff x="7114032" y="5093714"/>
              <a:chExt cx="225552" cy="163429"/>
            </a:xfrm>
          </p:grpSpPr>
          <p:cxnSp>
            <p:nvCxnSpPr>
              <p:cNvPr id="169" name="直接连接符 168">
                <a:extLst>
                  <a:ext uri="{FF2B5EF4-FFF2-40B4-BE49-F238E27FC236}">
                    <a16:creationId xmlns:a16="http://schemas.microsoft.com/office/drawing/2014/main" id="{A1749A5C-A7D8-C5B8-D1DD-4513D34C4F8F}"/>
                  </a:ext>
                </a:extLst>
              </p:cNvPr>
              <p:cNvCxnSpPr/>
              <p:nvPr/>
            </p:nvCxnSpPr>
            <p:spPr>
              <a:xfrm>
                <a:off x="7114032" y="5093714"/>
                <a:ext cx="22555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连接符 169">
                <a:extLst>
                  <a:ext uri="{FF2B5EF4-FFF2-40B4-BE49-F238E27FC236}">
                    <a16:creationId xmlns:a16="http://schemas.microsoft.com/office/drawing/2014/main" id="{09B2EA54-949E-76CB-9388-7F2F578A830E}"/>
                  </a:ext>
                </a:extLst>
              </p:cNvPr>
              <p:cNvCxnSpPr/>
              <p:nvPr/>
            </p:nvCxnSpPr>
            <p:spPr>
              <a:xfrm>
                <a:off x="7114032" y="5257143"/>
                <a:ext cx="22555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5" name="组合 174">
            <a:extLst>
              <a:ext uri="{FF2B5EF4-FFF2-40B4-BE49-F238E27FC236}">
                <a16:creationId xmlns:a16="http://schemas.microsoft.com/office/drawing/2014/main" id="{D479F390-002B-0946-D893-8F9149054A1A}"/>
              </a:ext>
            </a:extLst>
          </p:cNvPr>
          <p:cNvGrpSpPr/>
          <p:nvPr/>
        </p:nvGrpSpPr>
        <p:grpSpPr>
          <a:xfrm>
            <a:off x="7111565" y="5494237"/>
            <a:ext cx="708425" cy="339222"/>
            <a:chOff x="7114032" y="5011578"/>
            <a:chExt cx="708425" cy="339222"/>
          </a:xfrm>
        </p:grpSpPr>
        <p:sp>
          <p:nvSpPr>
            <p:cNvPr id="176" name="流程图: 延期 175">
              <a:extLst>
                <a:ext uri="{FF2B5EF4-FFF2-40B4-BE49-F238E27FC236}">
                  <a16:creationId xmlns:a16="http://schemas.microsoft.com/office/drawing/2014/main" id="{84B17073-3BF5-56A0-D7E9-DD80E5EF25E6}"/>
                </a:ext>
              </a:extLst>
            </p:cNvPr>
            <p:cNvSpPr/>
            <p:nvPr/>
          </p:nvSpPr>
          <p:spPr>
            <a:xfrm>
              <a:off x="7360599" y="5011578"/>
              <a:ext cx="461858" cy="339222"/>
            </a:xfrm>
            <a:prstGeom prst="flowChartDelay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7" name="组合 176">
              <a:extLst>
                <a:ext uri="{FF2B5EF4-FFF2-40B4-BE49-F238E27FC236}">
                  <a16:creationId xmlns:a16="http://schemas.microsoft.com/office/drawing/2014/main" id="{453C2F45-EDE0-02DD-6FBD-10924B7CBEA0}"/>
                </a:ext>
              </a:extLst>
            </p:cNvPr>
            <p:cNvGrpSpPr/>
            <p:nvPr/>
          </p:nvGrpSpPr>
          <p:grpSpPr>
            <a:xfrm>
              <a:off x="7114032" y="5093714"/>
              <a:ext cx="225552" cy="163429"/>
              <a:chOff x="7114032" y="5093714"/>
              <a:chExt cx="225552" cy="163429"/>
            </a:xfrm>
          </p:grpSpPr>
          <p:cxnSp>
            <p:nvCxnSpPr>
              <p:cNvPr id="178" name="直接连接符 177">
                <a:extLst>
                  <a:ext uri="{FF2B5EF4-FFF2-40B4-BE49-F238E27FC236}">
                    <a16:creationId xmlns:a16="http://schemas.microsoft.com/office/drawing/2014/main" id="{B6DB6A27-FFBE-3715-E305-B31B994110A7}"/>
                  </a:ext>
                </a:extLst>
              </p:cNvPr>
              <p:cNvCxnSpPr/>
              <p:nvPr/>
            </p:nvCxnSpPr>
            <p:spPr>
              <a:xfrm>
                <a:off x="7114032" y="5093714"/>
                <a:ext cx="22555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接连接符 178">
                <a:extLst>
                  <a:ext uri="{FF2B5EF4-FFF2-40B4-BE49-F238E27FC236}">
                    <a16:creationId xmlns:a16="http://schemas.microsoft.com/office/drawing/2014/main" id="{6E34D9DE-7474-C329-2F9A-52B08EC660F6}"/>
                  </a:ext>
                </a:extLst>
              </p:cNvPr>
              <p:cNvCxnSpPr/>
              <p:nvPr/>
            </p:nvCxnSpPr>
            <p:spPr>
              <a:xfrm>
                <a:off x="7114032" y="5257143"/>
                <a:ext cx="22555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B5C069BD-B72B-7A5E-B587-37F0C0747D6B}"/>
              </a:ext>
            </a:extLst>
          </p:cNvPr>
          <p:cNvGrpSpPr/>
          <p:nvPr/>
        </p:nvGrpSpPr>
        <p:grpSpPr>
          <a:xfrm>
            <a:off x="8594614" y="5174203"/>
            <a:ext cx="957365" cy="339222"/>
            <a:chOff x="6865092" y="5011578"/>
            <a:chExt cx="957365" cy="339222"/>
          </a:xfrm>
        </p:grpSpPr>
        <p:sp>
          <p:nvSpPr>
            <p:cNvPr id="181" name="流程图: 延期 180">
              <a:extLst>
                <a:ext uri="{FF2B5EF4-FFF2-40B4-BE49-F238E27FC236}">
                  <a16:creationId xmlns:a16="http://schemas.microsoft.com/office/drawing/2014/main" id="{02EDA56A-E41C-6929-F36F-34CE35225169}"/>
                </a:ext>
              </a:extLst>
            </p:cNvPr>
            <p:cNvSpPr/>
            <p:nvPr/>
          </p:nvSpPr>
          <p:spPr>
            <a:xfrm>
              <a:off x="7360599" y="5011578"/>
              <a:ext cx="461858" cy="339222"/>
            </a:xfrm>
            <a:prstGeom prst="flowChartDelay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2" name="组合 181">
              <a:extLst>
                <a:ext uri="{FF2B5EF4-FFF2-40B4-BE49-F238E27FC236}">
                  <a16:creationId xmlns:a16="http://schemas.microsoft.com/office/drawing/2014/main" id="{1DF923AF-89AD-D8FD-2E11-887781A6DD6B}"/>
                </a:ext>
              </a:extLst>
            </p:cNvPr>
            <p:cNvGrpSpPr/>
            <p:nvPr/>
          </p:nvGrpSpPr>
          <p:grpSpPr>
            <a:xfrm>
              <a:off x="6865092" y="5093714"/>
              <a:ext cx="474492" cy="163429"/>
              <a:chOff x="6865092" y="5093714"/>
              <a:chExt cx="474492" cy="163429"/>
            </a:xfrm>
          </p:grpSpPr>
          <p:cxnSp>
            <p:nvCxnSpPr>
              <p:cNvPr id="183" name="直接连接符 182">
                <a:extLst>
                  <a:ext uri="{FF2B5EF4-FFF2-40B4-BE49-F238E27FC236}">
                    <a16:creationId xmlns:a16="http://schemas.microsoft.com/office/drawing/2014/main" id="{61013F45-5965-636B-7C14-ED11FFCFDB5E}"/>
                  </a:ext>
                </a:extLst>
              </p:cNvPr>
              <p:cNvCxnSpPr>
                <a:cxnSpLocks/>
                <a:stCxn id="166" idx="1"/>
              </p:cNvCxnSpPr>
              <p:nvPr/>
            </p:nvCxnSpPr>
            <p:spPr>
              <a:xfrm flipV="1">
                <a:off x="6865092" y="5093714"/>
                <a:ext cx="474492" cy="698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>
                <a:extLst>
                  <a:ext uri="{FF2B5EF4-FFF2-40B4-BE49-F238E27FC236}">
                    <a16:creationId xmlns:a16="http://schemas.microsoft.com/office/drawing/2014/main" id="{97A97022-44EE-9B57-86A0-7CC44E49E4AB}"/>
                  </a:ext>
                </a:extLst>
              </p:cNvPr>
              <p:cNvCxnSpPr/>
              <p:nvPr/>
            </p:nvCxnSpPr>
            <p:spPr>
              <a:xfrm>
                <a:off x="7114032" y="5257143"/>
                <a:ext cx="22555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85" name="直接连接符 184">
            <a:extLst>
              <a:ext uri="{FF2B5EF4-FFF2-40B4-BE49-F238E27FC236}">
                <a16:creationId xmlns:a16="http://schemas.microsoft.com/office/drawing/2014/main" id="{8B788D92-977B-A6EB-4C99-DEF327F21197}"/>
              </a:ext>
            </a:extLst>
          </p:cNvPr>
          <p:cNvCxnSpPr>
            <a:cxnSpLocks/>
          </p:cNvCxnSpPr>
          <p:nvPr/>
        </p:nvCxnSpPr>
        <p:spPr>
          <a:xfrm>
            <a:off x="7819990" y="5177481"/>
            <a:ext cx="3608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连接符 189">
            <a:extLst>
              <a:ext uri="{FF2B5EF4-FFF2-40B4-BE49-F238E27FC236}">
                <a16:creationId xmlns:a16="http://schemas.microsoft.com/office/drawing/2014/main" id="{B5D4A0C1-5B31-CFA9-B914-83EC9A45F8FF}"/>
              </a:ext>
            </a:extLst>
          </p:cNvPr>
          <p:cNvCxnSpPr/>
          <p:nvPr/>
        </p:nvCxnSpPr>
        <p:spPr>
          <a:xfrm>
            <a:off x="9551979" y="5350800"/>
            <a:ext cx="2255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连接符: 肘形 191">
            <a:extLst>
              <a:ext uri="{FF2B5EF4-FFF2-40B4-BE49-F238E27FC236}">
                <a16:creationId xmlns:a16="http://schemas.microsoft.com/office/drawing/2014/main" id="{50B854A7-800C-C53E-E647-C6AB8F8E1383}"/>
              </a:ext>
            </a:extLst>
          </p:cNvPr>
          <p:cNvCxnSpPr>
            <a:stCxn id="176" idx="3"/>
            <a:endCxn id="166" idx="2"/>
          </p:cNvCxnSpPr>
          <p:nvPr/>
        </p:nvCxnSpPr>
        <p:spPr>
          <a:xfrm flipV="1">
            <a:off x="7819990" y="5432936"/>
            <a:ext cx="527022" cy="23091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559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4677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</a:t>
            </a:r>
            <a:r>
              <a:rPr lang="en-US" altLang="zh-CN" sz="3600" b="1" dirty="0" err="1"/>
              <a:t>Floorplanning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/>
              <a:t>ASIC Fundamentals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Standard Cells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Standard Cell Rows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Metal Stack</a:t>
            </a:r>
          </a:p>
          <a:p>
            <a:pPr>
              <a:spcBef>
                <a:spcPts val="600"/>
              </a:spcBef>
            </a:pPr>
            <a:r>
              <a:rPr lang="en-US" altLang="zh-CN" sz="2400" dirty="0"/>
              <a:t>Power Grid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Macros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Design Specific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Setting Die Area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Assigning pin locations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Placing hard macros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/>
              <a:t>Placing “guides” for cell placement</a:t>
            </a:r>
            <a:endParaRPr lang="zh-CN" altLang="en-US" sz="20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Floorplan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Place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CTS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Route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37C5EBC8-AB41-658F-9D06-14B8B39B2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0575" y="1252822"/>
            <a:ext cx="4745971" cy="468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73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9C814230-92A1-FB4B-2E2B-98A4CF20A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722" y="293046"/>
            <a:ext cx="3314700" cy="57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5CA347-BD56-A151-EB40-86FBBE33C8B0}"/>
              </a:ext>
            </a:extLst>
          </p:cNvPr>
          <p:cNvSpPr/>
          <p:nvPr/>
        </p:nvSpPr>
        <p:spPr>
          <a:xfrm>
            <a:off x="418289" y="1014582"/>
            <a:ext cx="11537006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95918">
                <a:srgbClr val="FFCCFF"/>
              </a:gs>
              <a:gs pos="69000">
                <a:srgbClr val="CCCC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8AFFCB-1C7D-4BA9-69CD-E81CCCBBFB04}"/>
              </a:ext>
            </a:extLst>
          </p:cNvPr>
          <p:cNvSpPr txBox="1"/>
          <p:nvPr/>
        </p:nvSpPr>
        <p:spPr>
          <a:xfrm>
            <a:off x="716869" y="255630"/>
            <a:ext cx="3937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/>
              <a:t>Design Placement</a:t>
            </a:r>
            <a:endParaRPr lang="zh-CN" altLang="en-US" sz="36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C340FA-406D-1BE5-5FE4-75E94F87E67B}"/>
              </a:ext>
            </a:extLst>
          </p:cNvPr>
          <p:cNvSpPr txBox="1"/>
          <p:nvPr/>
        </p:nvSpPr>
        <p:spPr>
          <a:xfrm>
            <a:off x="418289" y="1243786"/>
            <a:ext cx="5382743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/>
              <a:t>Global Placement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Minimize congestion and log wires</a:t>
            </a:r>
          </a:p>
          <a:p>
            <a:pPr>
              <a:spcBef>
                <a:spcPts val="600"/>
              </a:spcBef>
            </a:pPr>
            <a:r>
              <a:rPr lang="en-US" altLang="zh-CN" sz="2400" dirty="0"/>
              <a:t>Placement Optimizations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Resizing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Buffering</a:t>
            </a:r>
          </a:p>
          <a:p>
            <a:pPr>
              <a:spcBef>
                <a:spcPts val="600"/>
              </a:spcBef>
            </a:pPr>
            <a:r>
              <a:rPr lang="en-US" altLang="zh-CN" sz="2400" dirty="0"/>
              <a:t>Detail Placement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Overlap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400" dirty="0"/>
              <a:t>Orientation</a:t>
            </a:r>
            <a:endParaRPr lang="zh-CN" altLang="en-US" sz="2000" dirty="0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E6E4F40-ACCA-5846-72DD-9B5359F62BEE}"/>
              </a:ext>
            </a:extLst>
          </p:cNvPr>
          <p:cNvGrpSpPr/>
          <p:nvPr/>
        </p:nvGrpSpPr>
        <p:grpSpPr>
          <a:xfrm>
            <a:off x="418289" y="6257232"/>
            <a:ext cx="11041019" cy="345138"/>
            <a:chOff x="236220" y="6255753"/>
            <a:chExt cx="11041019" cy="345138"/>
          </a:xfrm>
        </p:grpSpPr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7C5FE7D3-9555-BCC9-75DD-B79368359EFF}"/>
                </a:ext>
              </a:extLst>
            </p:cNvPr>
            <p:cNvGrpSpPr/>
            <p:nvPr/>
          </p:nvGrpSpPr>
          <p:grpSpPr>
            <a:xfrm>
              <a:off x="236220" y="6261669"/>
              <a:ext cx="856398" cy="339222"/>
              <a:chOff x="777240" y="6263148"/>
              <a:chExt cx="856398" cy="33922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49BA9C9-D571-DDDC-7D7F-38ABEFBBF6D9}"/>
                  </a:ext>
                </a:extLst>
              </p:cNvPr>
              <p:cNvSpPr/>
              <p:nvPr/>
            </p:nvSpPr>
            <p:spPr>
              <a:xfrm>
                <a:off x="777240" y="6263148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RTL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等腰三角形 37">
                <a:extLst>
                  <a:ext uri="{FF2B5EF4-FFF2-40B4-BE49-F238E27FC236}">
                    <a16:creationId xmlns:a16="http://schemas.microsoft.com/office/drawing/2014/main" id="{B191D1F9-5275-BA52-380E-23D306CCB400}"/>
                  </a:ext>
                </a:extLst>
              </p:cNvPr>
              <p:cNvSpPr/>
              <p:nvPr/>
            </p:nvSpPr>
            <p:spPr>
              <a:xfrm rot="5400000">
                <a:off x="1340382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F37A70CB-238E-E67A-4329-089663FB11B0}"/>
                </a:ext>
              </a:extLst>
            </p:cNvPr>
            <p:cNvGrpSpPr/>
            <p:nvPr/>
          </p:nvGrpSpPr>
          <p:grpSpPr>
            <a:xfrm>
              <a:off x="934728" y="6261669"/>
              <a:ext cx="1710322" cy="339222"/>
              <a:chOff x="1932948" y="6263148"/>
              <a:chExt cx="1710322" cy="339222"/>
            </a:xfrm>
          </p:grpSpPr>
          <p:sp>
            <p:nvSpPr>
              <p:cNvPr id="60" name="直角三角形 59">
                <a:extLst>
                  <a:ext uri="{FF2B5EF4-FFF2-40B4-BE49-F238E27FC236}">
                    <a16:creationId xmlns:a16="http://schemas.microsoft.com/office/drawing/2014/main" id="{9138031D-A4EA-C7C5-D8A9-1641C14878D3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等腰三角形 113">
                <a:extLst>
                  <a:ext uri="{FF2B5EF4-FFF2-40B4-BE49-F238E27FC236}">
                    <a16:creationId xmlns:a16="http://schemas.microsoft.com/office/drawing/2014/main" id="{17820A5A-3F9D-C2F4-02AF-C113F167F131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直角三角形 114">
                <a:extLst>
                  <a:ext uri="{FF2B5EF4-FFF2-40B4-BE49-F238E27FC236}">
                    <a16:creationId xmlns:a16="http://schemas.microsoft.com/office/drawing/2014/main" id="{29938D54-85F0-2AF9-9D5C-FDED99B759D1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B99BB833-A30C-208B-C127-E9A3B14A0A5A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Synthesis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DC001C0D-8AE7-BE34-36A6-8790F566CA19}"/>
                </a:ext>
              </a:extLst>
            </p:cNvPr>
            <p:cNvGrpSpPr/>
            <p:nvPr/>
          </p:nvGrpSpPr>
          <p:grpSpPr>
            <a:xfrm>
              <a:off x="2485431" y="6261669"/>
              <a:ext cx="1710322" cy="339222"/>
              <a:chOff x="1932948" y="6263148"/>
              <a:chExt cx="1710322" cy="339222"/>
            </a:xfrm>
          </p:grpSpPr>
          <p:sp>
            <p:nvSpPr>
              <p:cNvPr id="121" name="直角三角形 120">
                <a:extLst>
                  <a:ext uri="{FF2B5EF4-FFF2-40B4-BE49-F238E27FC236}">
                    <a16:creationId xmlns:a16="http://schemas.microsoft.com/office/drawing/2014/main" id="{C6B988D1-043E-F0B7-E0B3-4C0BB37EF73A}"/>
                  </a:ext>
                </a:extLst>
              </p:cNvPr>
              <p:cNvSpPr/>
              <p:nvPr/>
            </p:nvSpPr>
            <p:spPr>
              <a:xfrm flipH="1">
                <a:off x="1932948" y="643423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等腰三角形 121">
                <a:extLst>
                  <a:ext uri="{FF2B5EF4-FFF2-40B4-BE49-F238E27FC236}">
                    <a16:creationId xmlns:a16="http://schemas.microsoft.com/office/drawing/2014/main" id="{B932CCC4-D6CF-8A27-D120-980E9E821D8A}"/>
                  </a:ext>
                </a:extLst>
              </p:cNvPr>
              <p:cNvSpPr/>
              <p:nvPr/>
            </p:nvSpPr>
            <p:spPr>
              <a:xfrm rot="5400000">
                <a:off x="3350014" y="6309114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直角三角形 122">
                <a:extLst>
                  <a:ext uri="{FF2B5EF4-FFF2-40B4-BE49-F238E27FC236}">
                    <a16:creationId xmlns:a16="http://schemas.microsoft.com/office/drawing/2014/main" id="{FBF3D76A-C904-6882-EAE1-415E56F14652}"/>
                  </a:ext>
                </a:extLst>
              </p:cNvPr>
              <p:cNvSpPr/>
              <p:nvPr/>
            </p:nvSpPr>
            <p:spPr>
              <a:xfrm flipH="1" flipV="1">
                <a:off x="1932948" y="6263148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CD381D6C-B11B-5472-CA7A-733D60798A23}"/>
                  </a:ext>
                </a:extLst>
              </p:cNvPr>
              <p:cNvSpPr/>
              <p:nvPr/>
            </p:nvSpPr>
            <p:spPr>
              <a:xfrm>
                <a:off x="2178509" y="6263148"/>
                <a:ext cx="1217471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</a:rPr>
                  <a:t>Floorplan</a:t>
                </a:r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7087C72-104F-D084-20EE-95CF4098AD10}"/>
                </a:ext>
              </a:extLst>
            </p:cNvPr>
            <p:cNvGrpSpPr/>
            <p:nvPr/>
          </p:nvGrpSpPr>
          <p:grpSpPr>
            <a:xfrm>
              <a:off x="4034405" y="6261669"/>
              <a:ext cx="1318286" cy="339222"/>
              <a:chOff x="4034405" y="6261669"/>
              <a:chExt cx="1318286" cy="339222"/>
            </a:xfrm>
          </p:grpSpPr>
          <p:sp>
            <p:nvSpPr>
              <p:cNvPr id="126" name="直角三角形 125">
                <a:extLst>
                  <a:ext uri="{FF2B5EF4-FFF2-40B4-BE49-F238E27FC236}">
                    <a16:creationId xmlns:a16="http://schemas.microsoft.com/office/drawing/2014/main" id="{13E2EE0C-5E7B-EA21-FECC-BACBAEE0D90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等腰三角形 126">
                <a:extLst>
                  <a:ext uri="{FF2B5EF4-FFF2-40B4-BE49-F238E27FC236}">
                    <a16:creationId xmlns:a16="http://schemas.microsoft.com/office/drawing/2014/main" id="{427B3F17-209A-B80E-CAB1-535DE99107C3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直角三角形 127">
                <a:extLst>
                  <a:ext uri="{FF2B5EF4-FFF2-40B4-BE49-F238E27FC236}">
                    <a16:creationId xmlns:a16="http://schemas.microsoft.com/office/drawing/2014/main" id="{1390707B-C747-8204-07CE-5A3AE5A88683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矩形 128">
                <a:extLst>
                  <a:ext uri="{FF2B5EF4-FFF2-40B4-BE49-F238E27FC236}">
                    <a16:creationId xmlns:a16="http://schemas.microsoft.com/office/drawing/2014/main" id="{3B2E8A9C-A714-7920-C905-B2617B63674D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rgbClr val="FF0000"/>
                    </a:solidFill>
                  </a:rPr>
                  <a:t>Place</a:t>
                </a:r>
                <a:endParaRPr lang="zh-CN" altLang="en-US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ADADEF6D-EDBB-76C2-A558-4A9086FAF659}"/>
                </a:ext>
              </a:extLst>
            </p:cNvPr>
            <p:cNvGrpSpPr/>
            <p:nvPr/>
          </p:nvGrpSpPr>
          <p:grpSpPr>
            <a:xfrm>
              <a:off x="5189615" y="6260190"/>
              <a:ext cx="1103688" cy="340701"/>
              <a:chOff x="5189615" y="6260190"/>
              <a:chExt cx="1103688" cy="340701"/>
            </a:xfrm>
          </p:grpSpPr>
          <p:sp>
            <p:nvSpPr>
              <p:cNvPr id="132" name="直角三角形 131">
                <a:extLst>
                  <a:ext uri="{FF2B5EF4-FFF2-40B4-BE49-F238E27FC236}">
                    <a16:creationId xmlns:a16="http://schemas.microsoft.com/office/drawing/2014/main" id="{9F507976-9B37-9F69-32C3-9A91C8EADF89}"/>
                  </a:ext>
                </a:extLst>
              </p:cNvPr>
              <p:cNvSpPr/>
              <p:nvPr/>
            </p:nvSpPr>
            <p:spPr>
              <a:xfrm flipH="1">
                <a:off x="518961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等腰三角形 132">
                <a:extLst>
                  <a:ext uri="{FF2B5EF4-FFF2-40B4-BE49-F238E27FC236}">
                    <a16:creationId xmlns:a16="http://schemas.microsoft.com/office/drawing/2014/main" id="{A113D7EE-9EDA-DCCA-C6AC-D7C7CE3CBC8E}"/>
                  </a:ext>
                </a:extLst>
              </p:cNvPr>
              <p:cNvSpPr/>
              <p:nvPr/>
            </p:nvSpPr>
            <p:spPr>
              <a:xfrm rot="5400000">
                <a:off x="6000047" y="6306156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直角三角形 133">
                <a:extLst>
                  <a:ext uri="{FF2B5EF4-FFF2-40B4-BE49-F238E27FC236}">
                    <a16:creationId xmlns:a16="http://schemas.microsoft.com/office/drawing/2014/main" id="{46C0B9CE-C4AA-9C56-006E-884807DC51C6}"/>
                  </a:ext>
                </a:extLst>
              </p:cNvPr>
              <p:cNvSpPr/>
              <p:nvPr/>
            </p:nvSpPr>
            <p:spPr>
              <a:xfrm flipH="1" flipV="1">
                <a:off x="518961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ED8B604D-81D0-14DC-F77E-ECE536744CD4}"/>
                  </a:ext>
                </a:extLst>
              </p:cNvPr>
              <p:cNvSpPr/>
              <p:nvPr/>
            </p:nvSpPr>
            <p:spPr>
              <a:xfrm>
                <a:off x="5436905" y="6261669"/>
                <a:ext cx="609108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CTS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3476BB8A-357C-BD19-328A-F6FD4A0D98DD}"/>
                </a:ext>
              </a:extLst>
            </p:cNvPr>
            <p:cNvGrpSpPr/>
            <p:nvPr/>
          </p:nvGrpSpPr>
          <p:grpSpPr>
            <a:xfrm>
              <a:off x="6130227" y="6260190"/>
              <a:ext cx="1318286" cy="339222"/>
              <a:chOff x="4034405" y="6261669"/>
              <a:chExt cx="1318286" cy="339222"/>
            </a:xfrm>
          </p:grpSpPr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689B298F-184C-E12E-53A6-1F283B781E8E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等腰三角形 139">
                <a:extLst>
                  <a:ext uri="{FF2B5EF4-FFF2-40B4-BE49-F238E27FC236}">
                    <a16:creationId xmlns:a16="http://schemas.microsoft.com/office/drawing/2014/main" id="{2EC44D38-F357-3A6B-D7F4-92EB197D1FA1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直角三角形 140">
                <a:extLst>
                  <a:ext uri="{FF2B5EF4-FFF2-40B4-BE49-F238E27FC236}">
                    <a16:creationId xmlns:a16="http://schemas.microsoft.com/office/drawing/2014/main" id="{6071636B-6CB7-DA05-8CC7-026475DFF42B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矩形 141">
                <a:extLst>
                  <a:ext uri="{FF2B5EF4-FFF2-40B4-BE49-F238E27FC236}">
                    <a16:creationId xmlns:a16="http://schemas.microsoft.com/office/drawing/2014/main" id="{5220639F-9EC5-AA65-BF3F-9C314FF1DE25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Route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B38FC7E-7F5D-9313-9984-244658E663BE}"/>
                </a:ext>
              </a:extLst>
            </p:cNvPr>
            <p:cNvGrpSpPr/>
            <p:nvPr/>
          </p:nvGrpSpPr>
          <p:grpSpPr>
            <a:xfrm>
              <a:off x="7283709" y="6260190"/>
              <a:ext cx="1318286" cy="339222"/>
              <a:chOff x="4034405" y="6261669"/>
              <a:chExt cx="1318286" cy="339222"/>
            </a:xfrm>
          </p:grpSpPr>
          <p:sp>
            <p:nvSpPr>
              <p:cNvPr id="144" name="直角三角形 143">
                <a:extLst>
                  <a:ext uri="{FF2B5EF4-FFF2-40B4-BE49-F238E27FC236}">
                    <a16:creationId xmlns:a16="http://schemas.microsoft.com/office/drawing/2014/main" id="{0231A1E6-BC1A-27E7-D46A-0BDFCFC7E7EF}"/>
                  </a:ext>
                </a:extLst>
              </p:cNvPr>
              <p:cNvSpPr/>
              <p:nvPr/>
            </p:nvSpPr>
            <p:spPr>
              <a:xfrm flipH="1">
                <a:off x="4034405" y="643275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等腰三角形 144">
                <a:extLst>
                  <a:ext uri="{FF2B5EF4-FFF2-40B4-BE49-F238E27FC236}">
                    <a16:creationId xmlns:a16="http://schemas.microsoft.com/office/drawing/2014/main" id="{9853DA4C-782D-B84D-89C7-A6B9B2A60ED9}"/>
                  </a:ext>
                </a:extLst>
              </p:cNvPr>
              <p:cNvSpPr/>
              <p:nvPr/>
            </p:nvSpPr>
            <p:spPr>
              <a:xfrm rot="5400000">
                <a:off x="5059435" y="6307635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直角三角形 145">
                <a:extLst>
                  <a:ext uri="{FF2B5EF4-FFF2-40B4-BE49-F238E27FC236}">
                    <a16:creationId xmlns:a16="http://schemas.microsoft.com/office/drawing/2014/main" id="{9F4331F3-5442-B9D9-885B-98609D348139}"/>
                  </a:ext>
                </a:extLst>
              </p:cNvPr>
              <p:cNvSpPr/>
              <p:nvPr/>
            </p:nvSpPr>
            <p:spPr>
              <a:xfrm flipH="1" flipV="1">
                <a:off x="4034405" y="6261669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B302AC7-0F24-514D-1C01-0553A5346970}"/>
                  </a:ext>
                </a:extLst>
              </p:cNvPr>
              <p:cNvSpPr/>
              <p:nvPr/>
            </p:nvSpPr>
            <p:spPr>
              <a:xfrm>
                <a:off x="4279967" y="6261669"/>
                <a:ext cx="825434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Finish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B36E4AB7-7C41-E707-D222-A964B561B03B}"/>
                </a:ext>
              </a:extLst>
            </p:cNvPr>
            <p:cNvGrpSpPr/>
            <p:nvPr/>
          </p:nvGrpSpPr>
          <p:grpSpPr>
            <a:xfrm>
              <a:off x="8435463" y="6257232"/>
              <a:ext cx="1870623" cy="340701"/>
              <a:chOff x="8435463" y="6257232"/>
              <a:chExt cx="1870623" cy="340701"/>
            </a:xfrm>
          </p:grpSpPr>
          <p:sp>
            <p:nvSpPr>
              <p:cNvPr id="149" name="直角三角形 148">
                <a:extLst>
                  <a:ext uri="{FF2B5EF4-FFF2-40B4-BE49-F238E27FC236}">
                    <a16:creationId xmlns:a16="http://schemas.microsoft.com/office/drawing/2014/main" id="{64708DAC-AA58-C1F7-0BFE-6654EA435F4C}"/>
                  </a:ext>
                </a:extLst>
              </p:cNvPr>
              <p:cNvSpPr/>
              <p:nvPr/>
            </p:nvSpPr>
            <p:spPr>
              <a:xfrm flipH="1">
                <a:off x="8435463" y="642980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等腰三角形 149">
                <a:extLst>
                  <a:ext uri="{FF2B5EF4-FFF2-40B4-BE49-F238E27FC236}">
                    <a16:creationId xmlns:a16="http://schemas.microsoft.com/office/drawing/2014/main" id="{F7C6EF7A-3CA6-D591-4285-71A44151A4BD}"/>
                  </a:ext>
                </a:extLst>
              </p:cNvPr>
              <p:cNvSpPr/>
              <p:nvPr/>
            </p:nvSpPr>
            <p:spPr>
              <a:xfrm rot="5400000">
                <a:off x="10012830" y="6303198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直角三角形 150">
                <a:extLst>
                  <a:ext uri="{FF2B5EF4-FFF2-40B4-BE49-F238E27FC236}">
                    <a16:creationId xmlns:a16="http://schemas.microsoft.com/office/drawing/2014/main" id="{EE4ECBB8-4EF7-9D7F-B74C-2C18094A7AFB}"/>
                  </a:ext>
                </a:extLst>
              </p:cNvPr>
              <p:cNvSpPr/>
              <p:nvPr/>
            </p:nvSpPr>
            <p:spPr>
              <a:xfrm flipH="1" flipV="1">
                <a:off x="8435463" y="6258711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3B5E9C7C-4126-63FF-AB14-978A352F9F77}"/>
                  </a:ext>
                </a:extLst>
              </p:cNvPr>
              <p:cNvSpPr/>
              <p:nvPr/>
            </p:nvSpPr>
            <p:spPr>
              <a:xfrm>
                <a:off x="8681024" y="6258711"/>
                <a:ext cx="1377772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Verification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435BCFCE-4F1E-458F-0B23-0F45F3050374}"/>
                </a:ext>
              </a:extLst>
            </p:cNvPr>
            <p:cNvGrpSpPr/>
            <p:nvPr/>
          </p:nvGrpSpPr>
          <p:grpSpPr>
            <a:xfrm>
              <a:off x="10137825" y="6255753"/>
              <a:ext cx="1139414" cy="340701"/>
              <a:chOff x="10137825" y="6255753"/>
              <a:chExt cx="1139414" cy="340701"/>
            </a:xfrm>
          </p:grpSpPr>
          <p:sp>
            <p:nvSpPr>
              <p:cNvPr id="155" name="直角三角形 154">
                <a:extLst>
                  <a:ext uri="{FF2B5EF4-FFF2-40B4-BE49-F238E27FC236}">
                    <a16:creationId xmlns:a16="http://schemas.microsoft.com/office/drawing/2014/main" id="{67F91786-0669-7870-D43C-D5F267103682}"/>
                  </a:ext>
                </a:extLst>
              </p:cNvPr>
              <p:cNvSpPr/>
              <p:nvPr/>
            </p:nvSpPr>
            <p:spPr>
              <a:xfrm flipH="1">
                <a:off x="10137825" y="642832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等腰三角形 155">
                <a:extLst>
                  <a:ext uri="{FF2B5EF4-FFF2-40B4-BE49-F238E27FC236}">
                    <a16:creationId xmlns:a16="http://schemas.microsoft.com/office/drawing/2014/main" id="{13ACA4F2-512F-E090-635F-945F8F5D7694}"/>
                  </a:ext>
                </a:extLst>
              </p:cNvPr>
              <p:cNvSpPr/>
              <p:nvPr/>
            </p:nvSpPr>
            <p:spPr>
              <a:xfrm rot="5400000">
                <a:off x="10983983" y="6301719"/>
                <a:ext cx="339222" cy="24729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直角三角形 156">
                <a:extLst>
                  <a:ext uri="{FF2B5EF4-FFF2-40B4-BE49-F238E27FC236}">
                    <a16:creationId xmlns:a16="http://schemas.microsoft.com/office/drawing/2014/main" id="{F873BD44-6CF1-8A82-92A8-4349F067EB23}"/>
                  </a:ext>
                </a:extLst>
              </p:cNvPr>
              <p:cNvSpPr/>
              <p:nvPr/>
            </p:nvSpPr>
            <p:spPr>
              <a:xfrm flipH="1" flipV="1">
                <a:off x="10137825" y="6257232"/>
                <a:ext cx="247290" cy="168132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63F65C23-FB9D-C154-46C8-D15638BCAEFF}"/>
                  </a:ext>
                </a:extLst>
              </p:cNvPr>
              <p:cNvSpPr/>
              <p:nvPr/>
            </p:nvSpPr>
            <p:spPr>
              <a:xfrm>
                <a:off x="10385114" y="6257232"/>
                <a:ext cx="644835" cy="3392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GDS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27F098E-2628-598C-699B-70D8128B2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165" y="1174962"/>
            <a:ext cx="5712381" cy="24403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246EA9E-0D62-EDA7-E918-601C8E86F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5165" y="3685184"/>
            <a:ext cx="5736514" cy="242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7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4293</TotalTime>
  <Words>2257</Words>
  <Application>Microsoft Office PowerPoint</Application>
  <PresentationFormat>宽屏</PresentationFormat>
  <Paragraphs>575</Paragraphs>
  <Slides>35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等线</vt:lpstr>
      <vt:lpstr>等线 Light</vt:lpstr>
      <vt:lpstr>Arial</vt:lpstr>
      <vt:lpstr>Courier New</vt:lpstr>
      <vt:lpstr>DejaVuSansMono Nerd Font Mono</vt:lpstr>
      <vt:lpstr>Georgia</vt:lpstr>
      <vt:lpstr>JetBrainsMono Nerd Font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Yihua</dc:creator>
  <cp:lastModifiedBy>Liu Yihua</cp:lastModifiedBy>
  <cp:revision>886</cp:revision>
  <dcterms:created xsi:type="dcterms:W3CDTF">2022-09-14T06:25:11Z</dcterms:created>
  <dcterms:modified xsi:type="dcterms:W3CDTF">2022-11-07T09:57:02Z</dcterms:modified>
</cp:coreProperties>
</file>

<file path=docProps/thumbnail.jpeg>
</file>